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Montserrat Bold" charset="1" panose="00000800000000000000"/>
      <p:regular r:id="rId20"/>
    </p:embeddedFont>
    <p:embeddedFont>
      <p:font typeface="Montserrat" charset="1" panose="00000500000000000000"/>
      <p:regular r:id="rId21"/>
    </p:embeddedFont>
    <p:embeddedFont>
      <p:font typeface="Montserrat Medium" charset="1" panose="00000600000000000000"/>
      <p:regular r:id="rId22"/>
    </p:embeddedFont>
    <p:embeddedFont>
      <p:font typeface="Montserrat Semi-Bold" charset="1" panose="00000700000000000000"/>
      <p:regular r:id="rId23"/>
    </p:embeddedFont>
    <p:embeddedFont>
      <p:font typeface="Poppins Medium" charset="1" panose="00000600000000000000"/>
      <p:regular r:id="rId24"/>
    </p:embeddedFont>
    <p:embeddedFont>
      <p:font typeface="Kaushan Script" charset="1" panose="03060602040705080205"/>
      <p:regular r:id="rId25"/>
    </p:embeddedFont>
    <p:embeddedFont>
      <p:font typeface="Poppins" charset="1" panose="00000500000000000000"/>
      <p:regular r:id="rId26"/>
    </p:embeddedFont>
    <p:embeddedFont>
      <p:font typeface="Poppins Bold" charset="1" panose="000008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http://lab.lunaarvision.com/m/paulo-coelho" TargetMode="External" Type="http://schemas.openxmlformats.org/officeDocument/2006/relationships/hyperlink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http://www.lunaarvision.com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jpe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12" Target="../media/image17.png" Type="http://schemas.openxmlformats.org/officeDocument/2006/relationships/image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2" Target="../media/image19.png" Type="http://schemas.openxmlformats.org/officeDocument/2006/relationships/image"/><Relationship Id="rId3" Target="../media/image7.png" Type="http://schemas.openxmlformats.org/officeDocument/2006/relationships/image"/><Relationship Id="rId4" Target="https://exactitudeconsultancy.com/tr/reports/41453/audiobooks-market?utm_source=chatgpt.com" TargetMode="External" Type="http://schemas.openxmlformats.org/officeDocument/2006/relationships/hyperlink"/><Relationship Id="rId5" Target="https://www.timeturk.com/kultur/sesli-kitap-pazari-turkiye-de-hizla-buyuyor/haber-1562060?utm_source=chatgpt.com" TargetMode="External" Type="http://schemas.openxmlformats.org/officeDocument/2006/relationships/hyperlink"/><Relationship Id="rId6" Target="https://www.dinlebi.io/blog/post/turkiyeyi-sesli-kitaplara-alistirmak?utm_source=chatgpt.com" TargetMode="External" Type="http://schemas.openxmlformats.org/officeDocument/2006/relationships/hyperlink"/><Relationship Id="rId7" Target="https://www.dinlebi.io/blog/post/turkiyeyi-sesli-kitaplara-alistirmak?utm_source=chatgpt.com" TargetMode="External" Type="http://schemas.openxmlformats.org/officeDocument/2006/relationships/hyperlink"/><Relationship Id="rId8" Target="https://webrazzi.com/2014/07/18/kindle-unlimited-amazondan-sinirsiz-e-kitap-ve-sesli-kitap-aboneligi/?utm_source=chatgpt.com" TargetMode="External" Type="http://schemas.openxmlformats.org/officeDocument/2006/relationships/hyperlink"/><Relationship Id="rId9" Target="https://webrazzi.com/2019/02/13/polonya-merkezli-sesli-kitap-girisimi-audioteka-turkiyede-faaliyet-gostermeye-basladi/?utm_source=chatgpt.com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1C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24240" y="0"/>
            <a:ext cx="14039520" cy="10287000"/>
          </a:xfrm>
          <a:custGeom>
            <a:avLst/>
            <a:gdLst/>
            <a:ahLst/>
            <a:cxnLst/>
            <a:rect r="r" b="b" t="t" l="l"/>
            <a:pathLst>
              <a:path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-6695" r="0" b="-669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3904488"/>
            <a:ext cx="15831312" cy="6379464"/>
          </a:xfrm>
          <a:custGeom>
            <a:avLst/>
            <a:gdLst/>
            <a:ahLst/>
            <a:cxnLst/>
            <a:rect r="r" b="b" t="t" l="l"/>
            <a:pathLst>
              <a:path h="6379464" w="15831312">
                <a:moveTo>
                  <a:pt x="0" y="0"/>
                </a:moveTo>
                <a:lnTo>
                  <a:pt x="15831312" y="0"/>
                </a:lnTo>
                <a:lnTo>
                  <a:pt x="15831312" y="6379464"/>
                </a:lnTo>
                <a:lnTo>
                  <a:pt x="0" y="6379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83799" y="0"/>
            <a:ext cx="18588891" cy="13587668"/>
          </a:xfrm>
          <a:custGeom>
            <a:avLst/>
            <a:gdLst/>
            <a:ahLst/>
            <a:cxnLst/>
            <a:rect r="r" b="b" t="t" l="l"/>
            <a:pathLst>
              <a:path h="13587668" w="18588891">
                <a:moveTo>
                  <a:pt x="0" y="0"/>
                </a:moveTo>
                <a:lnTo>
                  <a:pt x="18588891" y="0"/>
                </a:lnTo>
                <a:lnTo>
                  <a:pt x="18588891" y="13587668"/>
                </a:lnTo>
                <a:lnTo>
                  <a:pt x="0" y="135876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3000"/>
            </a:blip>
            <a:stretch>
              <a:fillRect l="-29986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816203"/>
            <a:ext cx="7891160" cy="1424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b="true" sz="8400">
                <a:solidFill>
                  <a:srgbClr val="F7F7F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VOICEACTOR</a:t>
            </a:r>
          </a:p>
        </p:txBody>
      </p:sp>
      <p:sp>
        <p:nvSpPr>
          <p:cNvPr name="AutoShape 6" id="6"/>
          <p:cNvSpPr/>
          <p:nvPr/>
        </p:nvSpPr>
        <p:spPr>
          <a:xfrm>
            <a:off x="1028700" y="8241136"/>
            <a:ext cx="7181826" cy="0"/>
          </a:xfrm>
          <a:prstGeom prst="line">
            <a:avLst/>
          </a:prstGeom>
          <a:ln cap="flat" w="47625">
            <a:solidFill>
              <a:srgbClr val="F7F7F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028700" y="8452485"/>
            <a:ext cx="7988283" cy="68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399" b="true">
                <a:solidFill>
                  <a:srgbClr val="F7F7F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KİTAP DENEYİMİNİ YENİDEN TANIMLIYORUZ:</a:t>
            </a:r>
          </a:p>
          <a:p>
            <a:pPr algn="l">
              <a:lnSpc>
                <a:spcPts val="2799"/>
              </a:lnSpc>
            </a:pPr>
            <a:r>
              <a:rPr lang="en-US" sz="1999" spc="399" b="true">
                <a:solidFill>
                  <a:srgbClr val="F7F7F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SESLENDİRME İLE BİRLİKTE KİTAP SATIŞI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2913603"/>
            <a:ext cx="18288000" cy="7373397"/>
          </a:xfrm>
          <a:custGeom>
            <a:avLst/>
            <a:gdLst/>
            <a:ahLst/>
            <a:cxnLst/>
            <a:rect r="r" b="b" t="t" l="l"/>
            <a:pathLst>
              <a:path h="7373397" w="18288000">
                <a:moveTo>
                  <a:pt x="18288000" y="0"/>
                </a:moveTo>
                <a:lnTo>
                  <a:pt x="0" y="0"/>
                </a:lnTo>
                <a:lnTo>
                  <a:pt x="0" y="7373397"/>
                </a:lnTo>
                <a:lnTo>
                  <a:pt x="18288000" y="7373397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42800"/>
            </a:blip>
            <a:stretch>
              <a:fillRect l="-67079" t="0" r="0" b="-228997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2449113" y="2686352"/>
          <a:ext cx="13389775" cy="6848812"/>
        </p:xfrm>
        <a:graphic>
          <a:graphicData uri="http://schemas.openxmlformats.org/drawingml/2006/table">
            <a:tbl>
              <a:tblPr/>
              <a:tblGrid>
                <a:gridCol w="3629311"/>
                <a:gridCol w="4234595"/>
                <a:gridCol w="5525869"/>
              </a:tblGrid>
              <a:tr h="110166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52"/>
                        </a:lnSpc>
                        <a:defRPr/>
                      </a:pPr>
                      <a:r>
                        <a:rPr lang="en-US" sz="1608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Aşama</a:t>
                      </a:r>
                      <a:endParaRPr lang="en-US" sz="1100"/>
                    </a:p>
                  </a:txBody>
                  <a:tcPr marL="255363" marR="255363" marT="255363" marB="255363" anchor="ctr">
                    <a:lnL cmpd="sng" algn="ctr" cap="flat" w="38304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304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304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304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288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52"/>
                        </a:lnSpc>
                        <a:defRPr/>
                      </a:pPr>
                      <a:r>
                        <a:rPr lang="en-US" sz="1608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Hedefler</a:t>
                      </a:r>
                      <a:endParaRPr lang="en-US" sz="1100"/>
                    </a:p>
                  </a:txBody>
                  <a:tcPr marL="255363" marR="255363" marT="255363" marB="255363" anchor="ctr">
                    <a:lnL cmpd="sng" algn="ctr" cap="flat" w="38304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304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304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304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288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52"/>
                        </a:lnSpc>
                        <a:defRPr/>
                      </a:pPr>
                      <a:r>
                        <a:rPr lang="en-US" sz="1608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Yöntemler</a:t>
                      </a:r>
                      <a:endParaRPr lang="en-US" sz="1100"/>
                    </a:p>
                  </a:txBody>
                  <a:tcPr marL="255363" marR="255363" marT="255363" marB="255363" anchor="ctr">
                    <a:lnL cmpd="sng" algn="ctr" cap="flat" w="38304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304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304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304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288F"/>
                    </a:solidFill>
                  </a:tcPr>
                </a:tc>
              </a:tr>
              <a:tr h="143678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52"/>
                        </a:lnSpc>
                        <a:defRPr/>
                      </a:pPr>
                      <a:r>
                        <a:rPr lang="en-US" sz="1608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0-3 Ay (MVP &amp; İlk Kullanıcılar)</a:t>
                      </a:r>
                      <a:endParaRPr lang="en-US" sz="1100"/>
                    </a:p>
                  </a:txBody>
                  <a:tcPr marL="255363" marR="255363" marT="255363" marB="255363" anchor="ctr">
                    <a:lnL cmpd="sng" algn="ctr" cap="flat" w="38304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304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304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304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52"/>
                        </a:lnSpc>
                        <a:defRPr/>
                      </a:pPr>
                      <a:r>
                        <a:rPr lang="en-US" sz="1608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🎯 Ürünü MVP (Minimum Viable Product) seviyesine getir </a:t>
                      </a:r>
                      <a:endParaRPr lang="en-US" sz="1100"/>
                    </a:p>
                    <a:p>
                      <a:pPr algn="ctr">
                        <a:lnSpc>
                          <a:spcPts val="2252"/>
                        </a:lnSpc>
                      </a:pPr>
                      <a:r>
                        <a:rPr lang="en-US" sz="1608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İlk erken kullanıcıları edin</a:t>
                      </a:r>
                    </a:p>
                  </a:txBody>
                  <a:tcPr marL="255363" marR="255363" marT="255363" marB="255363" anchor="ctr">
                    <a:lnL cmpd="sng" algn="ctr" cap="flat" w="38304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304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304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304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52"/>
                        </a:lnSpc>
                        <a:defRPr/>
                      </a:pPr>
                      <a:r>
                        <a:rPr lang="en-US" sz="1608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İlk e-ticaret entegrasyonu tamamlanacak.</a:t>
                      </a:r>
                      <a:endParaRPr lang="en-US" sz="1100"/>
                    </a:p>
                    <a:p>
                      <a:pPr algn="ctr">
                        <a:lnSpc>
                          <a:spcPts val="2252"/>
                        </a:lnSpc>
                      </a:pPr>
                      <a:r>
                        <a:rPr lang="en-US" sz="1608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Yayıncılarla erken anlaşmalar yapılacak.</a:t>
                      </a:r>
                    </a:p>
                    <a:p>
                      <a:pPr algn="ctr">
                        <a:lnSpc>
                          <a:spcPts val="2252"/>
                        </a:lnSpc>
                      </a:pPr>
                      <a:r>
                        <a:rPr lang="en-US" sz="1608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Beta kullanıcı kampanyası başlatılacak.</a:t>
                      </a:r>
                    </a:p>
                  </a:txBody>
                  <a:tcPr marL="255363" marR="255363" marT="255363" marB="255363" anchor="ctr">
                    <a:lnL cmpd="sng" algn="ctr" cap="flat" w="38304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304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304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304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678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52"/>
                        </a:lnSpc>
                        <a:defRPr/>
                      </a:pPr>
                      <a:r>
                        <a:rPr lang="en-US" sz="1608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3-6 Ay (Kitle Büyütme &amp; İlk Gelirler)</a:t>
                      </a:r>
                      <a:endParaRPr lang="en-US" sz="1100"/>
                    </a:p>
                  </a:txBody>
                  <a:tcPr marL="255363" marR="255363" marT="255363" marB="255363" anchor="ctr">
                    <a:lnL cmpd="sng" algn="ctr" cap="flat" w="38304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304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304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304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52"/>
                        </a:lnSpc>
                        <a:defRPr/>
                      </a:pPr>
                      <a:r>
                        <a:rPr lang="en-US" sz="1608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🚀 İlk 10.000 kullanıcıya ulaş.</a:t>
                      </a:r>
                      <a:endParaRPr lang="en-US" sz="1100"/>
                    </a:p>
                    <a:p>
                      <a:pPr algn="ctr">
                        <a:lnSpc>
                          <a:spcPts val="2252"/>
                        </a:lnSpc>
                      </a:pPr>
                      <a:r>
                        <a:rPr lang="en-US" sz="1608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Sesli kitap satışlarından ilk gelirleri elde et</a:t>
                      </a:r>
                    </a:p>
                  </a:txBody>
                  <a:tcPr marL="255363" marR="255363" marT="255363" marB="255363" anchor="ctr">
                    <a:lnL cmpd="sng" algn="ctr" cap="flat" w="38304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304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304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304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52"/>
                        </a:lnSpc>
                        <a:defRPr/>
                      </a:pPr>
                      <a:r>
                        <a:rPr lang="en-US" sz="1608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Dijital reklamlar ve influencer iş birlikleri. Ücretsiz deneme kampanyaları.</a:t>
                      </a:r>
                      <a:endParaRPr lang="en-US" sz="1100"/>
                    </a:p>
                    <a:p>
                      <a:pPr algn="ctr">
                        <a:lnSpc>
                          <a:spcPts val="2252"/>
                        </a:lnSpc>
                      </a:pPr>
                      <a:r>
                        <a:rPr lang="en-US" sz="1608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Stratejik partnerlerle iş birlikleri.</a:t>
                      </a:r>
                    </a:p>
                  </a:txBody>
                  <a:tcPr marL="255363" marR="255363" marT="255363" marB="255363" anchor="ctr">
                    <a:lnL cmpd="sng" algn="ctr" cap="flat" w="38304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304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304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304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678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52"/>
                        </a:lnSpc>
                        <a:defRPr/>
                      </a:pPr>
                      <a:r>
                        <a:rPr lang="en-US" sz="1608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6-9 Ay (Büyüme &amp; Yaygınlaşma)</a:t>
                      </a:r>
                      <a:endParaRPr lang="en-US" sz="1100"/>
                    </a:p>
                  </a:txBody>
                  <a:tcPr marL="255363" marR="255363" marT="255363" marB="255363" anchor="ctr">
                    <a:lnL cmpd="sng" algn="ctr" cap="flat" w="38304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304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304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304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52"/>
                        </a:lnSpc>
                        <a:defRPr/>
                      </a:pPr>
                      <a:r>
                        <a:rPr lang="en-US" sz="1608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📈 100.000+ dinleyiciye ulaş.</a:t>
                      </a:r>
                      <a:endParaRPr lang="en-US" sz="1100"/>
                    </a:p>
                    <a:p>
                      <a:pPr algn="ctr">
                        <a:lnSpc>
                          <a:spcPts val="2252"/>
                        </a:lnSpc>
                      </a:pPr>
                      <a:r>
                        <a:rPr lang="en-US" sz="1608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E-ticaret platformlarında yaygınlaş</a:t>
                      </a:r>
                    </a:p>
                  </a:txBody>
                  <a:tcPr marL="255363" marR="255363" marT="255363" marB="255363" anchor="ctr">
                    <a:lnL cmpd="sng" algn="ctr" cap="flat" w="38304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304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304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304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52"/>
                        </a:lnSpc>
                        <a:defRPr/>
                      </a:pPr>
                      <a:r>
                        <a:rPr lang="en-US" sz="1608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Daha fazla platforma API entegrasyonu.</a:t>
                      </a:r>
                      <a:endParaRPr lang="en-US" sz="1100"/>
                    </a:p>
                    <a:p>
                      <a:pPr algn="ctr">
                        <a:lnSpc>
                          <a:spcPts val="2252"/>
                        </a:lnSpc>
                      </a:pPr>
                      <a:r>
                        <a:rPr lang="en-US" sz="1608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B2B iş birlikleri artırılacak.</a:t>
                      </a:r>
                    </a:p>
                    <a:p>
                      <a:pPr algn="ctr">
                        <a:lnSpc>
                          <a:spcPts val="2252"/>
                        </a:lnSpc>
                      </a:pPr>
                      <a:r>
                        <a:rPr lang="en-US" sz="1608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Reklam bütçesi genişletilecek</a:t>
                      </a:r>
                    </a:p>
                  </a:txBody>
                  <a:tcPr marL="255363" marR="255363" marT="255363" marB="255363" anchor="ctr">
                    <a:lnL cmpd="sng" algn="ctr" cap="flat" w="38304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304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304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304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678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52"/>
                        </a:lnSpc>
                        <a:defRPr/>
                      </a:pPr>
                      <a:r>
                        <a:rPr lang="en-US" sz="1608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9-12 Ay (Pazar Hakimiyeti &amp; Yatırım Turuna Hazırlık)</a:t>
                      </a:r>
                      <a:endParaRPr lang="en-US" sz="1100"/>
                    </a:p>
                  </a:txBody>
                  <a:tcPr marL="255363" marR="255363" marT="255363" marB="255363" anchor="ctr">
                    <a:lnL cmpd="sng" algn="ctr" cap="flat" w="38304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304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304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304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52"/>
                        </a:lnSpc>
                        <a:defRPr/>
                      </a:pPr>
                      <a:r>
                        <a:rPr lang="en-US" sz="1608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💰 500.000+ kullanıcıyı hedefle. Büyük yatırım turuna hazırlan</a:t>
                      </a:r>
                      <a:endParaRPr lang="en-US" sz="1100"/>
                    </a:p>
                  </a:txBody>
                  <a:tcPr marL="255363" marR="255363" marT="255363" marB="255363" anchor="ctr">
                    <a:lnL cmpd="sng" algn="ctr" cap="flat" w="38304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304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304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304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52"/>
                        </a:lnSpc>
                        <a:defRPr/>
                      </a:pPr>
                      <a:r>
                        <a:rPr lang="en-US" sz="1608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Gelir modelinin ölçeklenebilirliği kanıtlanacak. Yayınevleriyle büyük anlaşmalar.</a:t>
                      </a:r>
                      <a:endParaRPr lang="en-US" sz="1100"/>
                    </a:p>
                    <a:p>
                      <a:pPr algn="ctr">
                        <a:lnSpc>
                          <a:spcPts val="2252"/>
                        </a:lnSpc>
                      </a:pPr>
                      <a:r>
                        <a:rPr lang="en-US" sz="1608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Yatırımcılarla güçlü sunumlar yapılacak</a:t>
                      </a:r>
                    </a:p>
                  </a:txBody>
                  <a:tcPr marL="255363" marR="255363" marT="255363" marB="255363" anchor="ctr">
                    <a:lnL cmpd="sng" algn="ctr" cap="flat" w="38304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304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304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304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028700" y="942975"/>
            <a:ext cx="6913666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true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BÜYÜME STRATEJİSİ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716405"/>
            <a:ext cx="12498198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Yol Haritası:</a:t>
            </a:r>
            <a:r>
              <a:rPr lang="en-US" sz="21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 İlk etapta hızlı bir pazar giriş stratejisiyle kullanıcı kazanımı sağlayacağız.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4328978" y="2448427"/>
            <a:ext cx="1671688" cy="1671688"/>
            <a:chOff x="0" y="0"/>
            <a:chExt cx="2971889" cy="29718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71927" cy="2971800"/>
            </a:xfrm>
            <a:custGeom>
              <a:avLst/>
              <a:gdLst/>
              <a:ahLst/>
              <a:cxnLst/>
              <a:rect r="r" b="b" t="t" l="l"/>
              <a:pathLst>
                <a:path h="2971800" w="2971927">
                  <a:moveTo>
                    <a:pt x="1483233" y="0"/>
                  </a:moveTo>
                  <a:cubicBezTo>
                    <a:pt x="663829" y="1397"/>
                    <a:pt x="0" y="666115"/>
                    <a:pt x="0" y="1485900"/>
                  </a:cubicBezTo>
                  <a:cubicBezTo>
                    <a:pt x="0" y="2306574"/>
                    <a:pt x="665226" y="2971800"/>
                    <a:pt x="1485900" y="2971800"/>
                  </a:cubicBezTo>
                  <a:cubicBezTo>
                    <a:pt x="2306574" y="2971800"/>
                    <a:pt x="2971800" y="2306574"/>
                    <a:pt x="2971800" y="1485900"/>
                  </a:cubicBezTo>
                  <a:cubicBezTo>
                    <a:pt x="2971927" y="666115"/>
                    <a:pt x="2308098" y="1397"/>
                    <a:pt x="1488567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-2" b="-2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4330897" y="5515446"/>
            <a:ext cx="1671688" cy="1671688"/>
            <a:chOff x="0" y="0"/>
            <a:chExt cx="2971889" cy="29718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71927" cy="2971800"/>
            </a:xfrm>
            <a:custGeom>
              <a:avLst/>
              <a:gdLst/>
              <a:ahLst/>
              <a:cxnLst/>
              <a:rect r="r" b="b" t="t" l="l"/>
              <a:pathLst>
                <a:path h="2971800" w="2971927">
                  <a:moveTo>
                    <a:pt x="1483233" y="0"/>
                  </a:moveTo>
                  <a:cubicBezTo>
                    <a:pt x="663829" y="1397"/>
                    <a:pt x="0" y="666115"/>
                    <a:pt x="0" y="1485900"/>
                  </a:cubicBezTo>
                  <a:cubicBezTo>
                    <a:pt x="0" y="2306574"/>
                    <a:pt x="665226" y="2971800"/>
                    <a:pt x="1485900" y="2971800"/>
                  </a:cubicBezTo>
                  <a:cubicBezTo>
                    <a:pt x="2306574" y="2971800"/>
                    <a:pt x="2971800" y="2306574"/>
                    <a:pt x="2971800" y="1485900"/>
                  </a:cubicBezTo>
                  <a:cubicBezTo>
                    <a:pt x="2971927" y="666115"/>
                    <a:pt x="2308098" y="1397"/>
                    <a:pt x="1488567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-2" b="-2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8308156" y="2448427"/>
            <a:ext cx="1671688" cy="1671688"/>
            <a:chOff x="0" y="0"/>
            <a:chExt cx="2971889" cy="297188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71927" cy="2971800"/>
            </a:xfrm>
            <a:custGeom>
              <a:avLst/>
              <a:gdLst/>
              <a:ahLst/>
              <a:cxnLst/>
              <a:rect r="r" b="b" t="t" l="l"/>
              <a:pathLst>
                <a:path h="2971800" w="2971927">
                  <a:moveTo>
                    <a:pt x="1483233" y="0"/>
                  </a:moveTo>
                  <a:cubicBezTo>
                    <a:pt x="663829" y="1397"/>
                    <a:pt x="0" y="666115"/>
                    <a:pt x="0" y="1485900"/>
                  </a:cubicBezTo>
                  <a:cubicBezTo>
                    <a:pt x="0" y="2306574"/>
                    <a:pt x="665226" y="2971800"/>
                    <a:pt x="1485900" y="2971800"/>
                  </a:cubicBezTo>
                  <a:cubicBezTo>
                    <a:pt x="2306574" y="2971800"/>
                    <a:pt x="2971800" y="2306574"/>
                    <a:pt x="2971800" y="1485900"/>
                  </a:cubicBezTo>
                  <a:cubicBezTo>
                    <a:pt x="2971927" y="666115"/>
                    <a:pt x="2308098" y="1397"/>
                    <a:pt x="1488567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-2" b="-2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8310075" y="5515446"/>
            <a:ext cx="1671688" cy="1671688"/>
            <a:chOff x="0" y="0"/>
            <a:chExt cx="2971889" cy="29718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71927" cy="2971800"/>
            </a:xfrm>
            <a:custGeom>
              <a:avLst/>
              <a:gdLst/>
              <a:ahLst/>
              <a:cxnLst/>
              <a:rect r="r" b="b" t="t" l="l"/>
              <a:pathLst>
                <a:path h="2971800" w="2971927">
                  <a:moveTo>
                    <a:pt x="1483233" y="0"/>
                  </a:moveTo>
                  <a:cubicBezTo>
                    <a:pt x="663829" y="1397"/>
                    <a:pt x="0" y="666115"/>
                    <a:pt x="0" y="1485900"/>
                  </a:cubicBezTo>
                  <a:cubicBezTo>
                    <a:pt x="0" y="2306574"/>
                    <a:pt x="665226" y="2971800"/>
                    <a:pt x="1485900" y="2971800"/>
                  </a:cubicBezTo>
                  <a:cubicBezTo>
                    <a:pt x="2306574" y="2971800"/>
                    <a:pt x="2971800" y="2306574"/>
                    <a:pt x="2971800" y="1485900"/>
                  </a:cubicBezTo>
                  <a:cubicBezTo>
                    <a:pt x="2971927" y="666115"/>
                    <a:pt x="2308098" y="1397"/>
                    <a:pt x="1488567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-2" b="-2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2283496" y="2448427"/>
            <a:ext cx="1671688" cy="1671688"/>
            <a:chOff x="0" y="0"/>
            <a:chExt cx="2971889" cy="297188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971927" cy="2971800"/>
            </a:xfrm>
            <a:custGeom>
              <a:avLst/>
              <a:gdLst/>
              <a:ahLst/>
              <a:cxnLst/>
              <a:rect r="r" b="b" t="t" l="l"/>
              <a:pathLst>
                <a:path h="2971800" w="2971927">
                  <a:moveTo>
                    <a:pt x="1483233" y="0"/>
                  </a:moveTo>
                  <a:cubicBezTo>
                    <a:pt x="663829" y="1397"/>
                    <a:pt x="0" y="666115"/>
                    <a:pt x="0" y="1485900"/>
                  </a:cubicBezTo>
                  <a:cubicBezTo>
                    <a:pt x="0" y="2306574"/>
                    <a:pt x="665226" y="2971800"/>
                    <a:pt x="1485900" y="2971800"/>
                  </a:cubicBezTo>
                  <a:cubicBezTo>
                    <a:pt x="2306574" y="2971800"/>
                    <a:pt x="2971800" y="2306574"/>
                    <a:pt x="2971800" y="1485900"/>
                  </a:cubicBezTo>
                  <a:cubicBezTo>
                    <a:pt x="2971927" y="666115"/>
                    <a:pt x="2308098" y="1397"/>
                    <a:pt x="1488567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-2" b="-2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2285415" y="5515446"/>
            <a:ext cx="1671688" cy="1671688"/>
            <a:chOff x="0" y="0"/>
            <a:chExt cx="2971889" cy="297188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971927" cy="2971800"/>
            </a:xfrm>
            <a:custGeom>
              <a:avLst/>
              <a:gdLst/>
              <a:ahLst/>
              <a:cxnLst/>
              <a:rect r="r" b="b" t="t" l="l"/>
              <a:pathLst>
                <a:path h="2971800" w="2971927">
                  <a:moveTo>
                    <a:pt x="1483233" y="0"/>
                  </a:moveTo>
                  <a:cubicBezTo>
                    <a:pt x="663829" y="1397"/>
                    <a:pt x="0" y="666115"/>
                    <a:pt x="0" y="1485900"/>
                  </a:cubicBezTo>
                  <a:cubicBezTo>
                    <a:pt x="0" y="2306574"/>
                    <a:pt x="665226" y="2971800"/>
                    <a:pt x="1485900" y="2971800"/>
                  </a:cubicBezTo>
                  <a:cubicBezTo>
                    <a:pt x="2306574" y="2971800"/>
                    <a:pt x="2971800" y="2306574"/>
                    <a:pt x="2971800" y="1485900"/>
                  </a:cubicBezTo>
                  <a:cubicBezTo>
                    <a:pt x="2971927" y="666115"/>
                    <a:pt x="2308098" y="1397"/>
                    <a:pt x="1488567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-2" b="-2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3820090" y="4202901"/>
            <a:ext cx="2689465" cy="67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b="true" sz="2100">
                <a:solidFill>
                  <a:srgbClr val="535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Selman Yılmaz </a:t>
            </a:r>
          </a:p>
          <a:p>
            <a:pPr algn="ctr">
              <a:lnSpc>
                <a:spcPts val="2520"/>
              </a:lnSpc>
            </a:pPr>
            <a:r>
              <a:rPr lang="en-US" b="true" sz="1800">
                <a:solidFill>
                  <a:srgbClr val="535353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Owner &amp; Entrepreneur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822009" y="7269921"/>
            <a:ext cx="2689465" cy="67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b="true" sz="2100">
                <a:solidFill>
                  <a:srgbClr val="535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Selman Yılmaz </a:t>
            </a:r>
          </a:p>
          <a:p>
            <a:pPr algn="ctr">
              <a:lnSpc>
                <a:spcPts val="2520"/>
              </a:lnSpc>
            </a:pPr>
            <a:r>
              <a:rPr lang="en-US" b="true" sz="1800">
                <a:solidFill>
                  <a:srgbClr val="535353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Owner &amp; Entrepreneur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799268" y="4202901"/>
            <a:ext cx="2689465" cy="67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b="true" sz="2100">
                <a:solidFill>
                  <a:srgbClr val="535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Selman Yılmaz </a:t>
            </a:r>
          </a:p>
          <a:p>
            <a:pPr algn="ctr">
              <a:lnSpc>
                <a:spcPts val="2520"/>
              </a:lnSpc>
            </a:pPr>
            <a:r>
              <a:rPr lang="en-US" b="true" sz="1800">
                <a:solidFill>
                  <a:srgbClr val="535353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Owner &amp; Entrepreneur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801187" y="7269921"/>
            <a:ext cx="2689465" cy="67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b="true" sz="2100">
                <a:solidFill>
                  <a:srgbClr val="535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Selman Yılmaz </a:t>
            </a:r>
          </a:p>
          <a:p>
            <a:pPr algn="ctr">
              <a:lnSpc>
                <a:spcPts val="2520"/>
              </a:lnSpc>
            </a:pPr>
            <a:r>
              <a:rPr lang="en-US" b="true" sz="1800">
                <a:solidFill>
                  <a:srgbClr val="535353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Owner &amp; Entrepreneur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774607" y="4202901"/>
            <a:ext cx="2689465" cy="67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b="true" sz="2100">
                <a:solidFill>
                  <a:srgbClr val="535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Selman Yılmaz </a:t>
            </a:r>
          </a:p>
          <a:p>
            <a:pPr algn="ctr">
              <a:lnSpc>
                <a:spcPts val="2520"/>
              </a:lnSpc>
            </a:pPr>
            <a:r>
              <a:rPr lang="en-US" b="true" sz="1800">
                <a:solidFill>
                  <a:srgbClr val="535353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Owner &amp; Entrepreneur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776527" y="7269921"/>
            <a:ext cx="2689465" cy="67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b="true" sz="2100">
                <a:solidFill>
                  <a:srgbClr val="535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Selman Yılmaz </a:t>
            </a:r>
          </a:p>
          <a:p>
            <a:pPr algn="ctr">
              <a:lnSpc>
                <a:spcPts val="2520"/>
              </a:lnSpc>
            </a:pPr>
            <a:r>
              <a:rPr lang="en-US" b="true" sz="1800">
                <a:solidFill>
                  <a:srgbClr val="535353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Owner &amp; Entrepreneur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0" y="-1719208"/>
            <a:ext cx="19454635" cy="3527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93"/>
              </a:lnSpc>
            </a:pPr>
            <a:r>
              <a:rPr lang="en-US" b="true" sz="20709">
                <a:solidFill>
                  <a:srgbClr val="F7F7F7">
                    <a:alpha val="64706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VOICEACTOR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23189" y="1279701"/>
            <a:ext cx="1798919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b="true" sz="56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Ekip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0" y="8053615"/>
            <a:ext cx="19454635" cy="3527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93"/>
              </a:lnSpc>
            </a:pPr>
            <a:r>
              <a:rPr lang="en-US" b="true" sz="20709">
                <a:solidFill>
                  <a:srgbClr val="F7F7F7">
                    <a:alpha val="64706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VOICEACTOR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913603"/>
            <a:ext cx="18288000" cy="7373397"/>
          </a:xfrm>
          <a:custGeom>
            <a:avLst/>
            <a:gdLst/>
            <a:ahLst/>
            <a:cxnLst/>
            <a:rect r="r" b="b" t="t" l="l"/>
            <a:pathLst>
              <a:path h="7373397" w="18288000">
                <a:moveTo>
                  <a:pt x="0" y="0"/>
                </a:moveTo>
                <a:lnTo>
                  <a:pt x="18288000" y="0"/>
                </a:lnTo>
                <a:lnTo>
                  <a:pt x="18288000" y="7373397"/>
                </a:lnTo>
                <a:lnTo>
                  <a:pt x="0" y="73733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800"/>
            </a:blip>
            <a:stretch>
              <a:fillRect l="-67079" t="0" r="0" b="-22899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70470" y="991319"/>
            <a:ext cx="6985340" cy="5955002"/>
          </a:xfrm>
          <a:custGeom>
            <a:avLst/>
            <a:gdLst/>
            <a:ahLst/>
            <a:cxnLst/>
            <a:rect r="r" b="b" t="t" l="l"/>
            <a:pathLst>
              <a:path h="5955002" w="6985340">
                <a:moveTo>
                  <a:pt x="0" y="0"/>
                </a:moveTo>
                <a:lnTo>
                  <a:pt x="6985340" y="0"/>
                </a:lnTo>
                <a:lnTo>
                  <a:pt x="6985340" y="5955002"/>
                </a:lnTo>
                <a:lnTo>
                  <a:pt x="0" y="59550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261742" y="8181342"/>
            <a:ext cx="3967710" cy="1114339"/>
          </a:xfrm>
          <a:custGeom>
            <a:avLst/>
            <a:gdLst/>
            <a:ahLst/>
            <a:cxnLst/>
            <a:rect r="r" b="b" t="t" l="l"/>
            <a:pathLst>
              <a:path h="1114339" w="3967710">
                <a:moveTo>
                  <a:pt x="0" y="0"/>
                </a:moveTo>
                <a:lnTo>
                  <a:pt x="3967710" y="0"/>
                </a:lnTo>
                <a:lnTo>
                  <a:pt x="3967710" y="1114339"/>
                </a:lnTo>
                <a:lnTo>
                  <a:pt x="0" y="11143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7052117" y="8941150"/>
            <a:ext cx="2502527" cy="12537"/>
            <a:chOff x="0" y="0"/>
            <a:chExt cx="3336709" cy="167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36671" cy="16764"/>
            </a:xfrm>
            <a:custGeom>
              <a:avLst/>
              <a:gdLst/>
              <a:ahLst/>
              <a:cxnLst/>
              <a:rect r="r" b="b" t="t" l="l"/>
              <a:pathLst>
                <a:path h="16764" w="3336671">
                  <a:moveTo>
                    <a:pt x="0" y="0"/>
                  </a:moveTo>
                  <a:lnTo>
                    <a:pt x="3336671" y="0"/>
                  </a:lnTo>
                  <a:lnTo>
                    <a:pt x="3336671" y="16764"/>
                  </a:lnTo>
                  <a:lnTo>
                    <a:pt x="0" y="16764"/>
                  </a:lnTo>
                  <a:close/>
                </a:path>
              </a:pathLst>
            </a:custGeom>
            <a:solidFill>
              <a:srgbClr val="0000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1264108" y="0"/>
            <a:ext cx="7422444" cy="10287000"/>
          </a:xfrm>
          <a:custGeom>
            <a:avLst/>
            <a:gdLst/>
            <a:ahLst/>
            <a:cxnLst/>
            <a:rect r="r" b="b" t="t" l="l"/>
            <a:pathLst>
              <a:path h="10287000" w="7422444">
                <a:moveTo>
                  <a:pt x="0" y="0"/>
                </a:moveTo>
                <a:lnTo>
                  <a:pt x="7422445" y="0"/>
                </a:lnTo>
                <a:lnTo>
                  <a:pt x="742244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442638" y="3031363"/>
            <a:ext cx="5095492" cy="5149979"/>
          </a:xfrm>
          <a:custGeom>
            <a:avLst/>
            <a:gdLst/>
            <a:ahLst/>
            <a:cxnLst/>
            <a:rect r="r" b="b" t="t" l="l"/>
            <a:pathLst>
              <a:path h="5149979" w="5095492">
                <a:moveTo>
                  <a:pt x="0" y="0"/>
                </a:moveTo>
                <a:lnTo>
                  <a:pt x="5095492" y="0"/>
                </a:lnTo>
                <a:lnTo>
                  <a:pt x="5095492" y="5149979"/>
                </a:lnTo>
                <a:lnTo>
                  <a:pt x="0" y="51499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69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375800" y="8459666"/>
            <a:ext cx="1739594" cy="402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2"/>
              </a:lnSpc>
            </a:pPr>
            <a:r>
              <a:rPr lang="en-US" b="true" sz="2100" u="sng">
                <a:solidFill>
                  <a:srgbClr val="0433FF"/>
                </a:solidFill>
                <a:latin typeface="Montserrat Semi-Bold"/>
                <a:ea typeface="Montserrat Semi-Bold"/>
                <a:cs typeface="Montserrat Semi-Bold"/>
                <a:sym typeface="Montserrat Semi-Bold"/>
                <a:hlinkClick r:id="rId8" tooltip="http://lab.lunaarvision.com/m/paulo-coelho"/>
              </a:rPr>
              <a:t>Click to Try!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340186"/>
            <a:ext cx="2863524" cy="216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1"/>
              </a:lnSpc>
            </a:pPr>
            <a:r>
              <a:rPr lang="en-US" b="true" sz="1800" spc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VoiceActor’un yenilikçi AI seslendirmesiyle kitapları yepyeni bir deneyimle keşfedin. Simyacı’nın büyüleyici dünyasına adım atın!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282791"/>
            <a:ext cx="2863524" cy="195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b="true" sz="2799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Kulaklığınızı Takın ve Yolculuğa Çıkın!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627" y="-47627"/>
            <a:ext cx="18383248" cy="10382248"/>
          </a:xfrm>
          <a:custGeom>
            <a:avLst/>
            <a:gdLst/>
            <a:ahLst/>
            <a:cxnLst/>
            <a:rect r="r" b="b" t="t" l="l"/>
            <a:pathLst>
              <a:path h="10382248" w="18383248">
                <a:moveTo>
                  <a:pt x="0" y="0"/>
                </a:moveTo>
                <a:lnTo>
                  <a:pt x="18383247" y="0"/>
                </a:lnTo>
                <a:lnTo>
                  <a:pt x="18383247" y="10382247"/>
                </a:lnTo>
                <a:lnTo>
                  <a:pt x="0" y="10382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37074" y="4519016"/>
            <a:ext cx="9813853" cy="1153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5"/>
              </a:lnSpc>
            </a:pPr>
            <a:r>
              <a:rPr lang="en-US" b="true" sz="3200">
                <a:solidFill>
                  <a:srgbClr val="EBEBEB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"Her hikaye bir yolculuktur; dinlediğinizde, bu yolculuğa başka bir boyut katarsınız."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515790" y="5634634"/>
            <a:ext cx="1535136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spc="9">
                <a:solidFill>
                  <a:srgbClr val="FFFFFF"/>
                </a:solidFill>
                <a:latin typeface="Kaushan Script"/>
                <a:ea typeface="Kaushan Script"/>
                <a:cs typeface="Kaushan Script"/>
                <a:sym typeface="Kaushan Script"/>
              </a:rPr>
              <a:t>Neil Gaiman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7712983"/>
            <a:ext cx="19454635" cy="3527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93"/>
              </a:lnSpc>
            </a:pPr>
            <a:r>
              <a:rPr lang="en-US" b="true" sz="20709">
                <a:solidFill>
                  <a:srgbClr val="F7F7F7">
                    <a:alpha val="64706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VOICEACTOR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627" y="-47627"/>
            <a:ext cx="18383248" cy="10382248"/>
          </a:xfrm>
          <a:custGeom>
            <a:avLst/>
            <a:gdLst/>
            <a:ahLst/>
            <a:cxnLst/>
            <a:rect r="r" b="b" t="t" l="l"/>
            <a:pathLst>
              <a:path h="10382248" w="18383248">
                <a:moveTo>
                  <a:pt x="0" y="0"/>
                </a:moveTo>
                <a:lnTo>
                  <a:pt x="18383247" y="0"/>
                </a:lnTo>
                <a:lnTo>
                  <a:pt x="18383247" y="10382247"/>
                </a:lnTo>
                <a:lnTo>
                  <a:pt x="0" y="10382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2660904" y="5138811"/>
            <a:ext cx="7315200" cy="64008"/>
          </a:xfrm>
          <a:custGeom>
            <a:avLst/>
            <a:gdLst/>
            <a:ahLst/>
            <a:cxnLst/>
            <a:rect r="r" b="b" t="t" l="l"/>
            <a:pathLst>
              <a:path h="64008" w="7315200">
                <a:moveTo>
                  <a:pt x="0" y="0"/>
                </a:moveTo>
                <a:lnTo>
                  <a:pt x="7315200" y="0"/>
                </a:lnTo>
                <a:lnTo>
                  <a:pt x="7315200" y="64008"/>
                </a:lnTo>
                <a:lnTo>
                  <a:pt x="0" y="64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482143" y="7685539"/>
            <a:ext cx="6087745" cy="1142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03"/>
              </a:lnSpc>
            </a:pPr>
            <a:r>
              <a:rPr lang="en-US" b="true" sz="2324" spc="19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  <a:hlinkClick r:id="rId6" tooltip="http://www.lunaarvision.com"/>
              </a:rPr>
              <a:t>www.lunaarvision.com </a:t>
            </a:r>
            <a:r>
              <a:rPr lang="en-US" sz="2324" spc="1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spark</a:t>
            </a:r>
            <a:r>
              <a:rPr lang="en-US" b="true" sz="2324" spc="19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@lunaarvision.com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34728" y="535596"/>
            <a:ext cx="7032210" cy="9025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0"/>
              </a:lnSpc>
            </a:pPr>
            <a:r>
              <a:rPr lang="en-US" sz="4516" spc="31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Merci</a:t>
            </a:r>
          </a:p>
          <a:p>
            <a:pPr algn="l">
              <a:lnSpc>
                <a:spcPts val="6910"/>
              </a:lnSpc>
            </a:pPr>
            <a:r>
              <a:rPr lang="en-US" sz="4516" spc="31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Grazie</a:t>
            </a:r>
          </a:p>
          <a:p>
            <a:pPr algn="l">
              <a:lnSpc>
                <a:spcPts val="6910"/>
              </a:lnSpc>
            </a:pPr>
            <a:r>
              <a:rPr lang="en-US" sz="4516" spc="31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Gracias</a:t>
            </a:r>
          </a:p>
          <a:p>
            <a:pPr algn="l">
              <a:lnSpc>
                <a:spcPts val="6910"/>
              </a:lnSpc>
            </a:pPr>
            <a:r>
              <a:rPr lang="en-US" sz="4516" spc="31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Danke</a:t>
            </a:r>
          </a:p>
          <a:p>
            <a:pPr algn="l">
              <a:lnSpc>
                <a:spcPts val="6910"/>
              </a:lnSpc>
            </a:pPr>
            <a:r>
              <a:rPr lang="en-US" sz="4516" spc="31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Thank you</a:t>
            </a:r>
          </a:p>
          <a:p>
            <a:pPr algn="l">
              <a:lnSpc>
                <a:spcPts val="9378"/>
              </a:lnSpc>
            </a:pPr>
            <a:r>
              <a:rPr lang="en-US" sz="6129" spc="42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Aitäh</a:t>
            </a:r>
          </a:p>
          <a:p>
            <a:pPr algn="l">
              <a:lnSpc>
                <a:spcPts val="6910"/>
              </a:lnSpc>
            </a:pPr>
            <a:r>
              <a:rPr lang="en-US" sz="4516" spc="31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Teşekkürler</a:t>
            </a:r>
          </a:p>
          <a:p>
            <a:pPr algn="l">
              <a:lnSpc>
                <a:spcPts val="6910"/>
              </a:lnSpc>
            </a:pPr>
            <a:r>
              <a:rPr lang="en-US" sz="4516" spc="31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Спасибо</a:t>
            </a:r>
          </a:p>
          <a:p>
            <a:pPr algn="l">
              <a:lnSpc>
                <a:spcPts val="6910"/>
              </a:lnSpc>
            </a:pPr>
            <a:r>
              <a:rPr lang="en-US" sz="4516" spc="31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Tack</a:t>
            </a:r>
          </a:p>
          <a:p>
            <a:pPr algn="l">
              <a:lnSpc>
                <a:spcPts val="6910"/>
              </a:lnSpc>
            </a:pPr>
            <a:r>
              <a:rPr lang="en-US" sz="4516" spc="31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谢谢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429818" y="-529218"/>
            <a:ext cx="11534965" cy="11534919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161C5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2918339"/>
            <a:ext cx="18288000" cy="7369423"/>
          </a:xfrm>
          <a:custGeom>
            <a:avLst/>
            <a:gdLst/>
            <a:ahLst/>
            <a:cxnLst/>
            <a:rect r="r" b="b" t="t" l="l"/>
            <a:pathLst>
              <a:path h="7369423" w="18288000">
                <a:moveTo>
                  <a:pt x="0" y="0"/>
                </a:moveTo>
                <a:lnTo>
                  <a:pt x="18288000" y="0"/>
                </a:lnTo>
                <a:lnTo>
                  <a:pt x="18288000" y="7369423"/>
                </a:lnTo>
                <a:lnTo>
                  <a:pt x="0" y="73694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0">
            <a:off x="5895709" y="4804898"/>
            <a:ext cx="2254419" cy="0"/>
          </a:xfrm>
          <a:prstGeom prst="line">
            <a:avLst/>
          </a:prstGeom>
          <a:ln cap="flat" w="47625">
            <a:solidFill>
              <a:srgbClr val="161C5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560515" y="-529218"/>
            <a:ext cx="11534965" cy="11534919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4906" t="0" r="-24906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897071" y="4285425"/>
            <a:ext cx="702627" cy="548049"/>
          </a:xfrm>
          <a:custGeom>
            <a:avLst/>
            <a:gdLst/>
            <a:ahLst/>
            <a:cxnLst/>
            <a:rect r="r" b="b" t="t" l="l"/>
            <a:pathLst>
              <a:path h="548049" w="702627">
                <a:moveTo>
                  <a:pt x="0" y="0"/>
                </a:moveTo>
                <a:lnTo>
                  <a:pt x="702627" y="0"/>
                </a:lnTo>
                <a:lnTo>
                  <a:pt x="702627" y="548048"/>
                </a:lnTo>
                <a:lnTo>
                  <a:pt x="0" y="5480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97071" y="5347335"/>
            <a:ext cx="2690538" cy="312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999" b="true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Kısıtlı zaman nedeniyle insanlar kitap okumaya vakit ayıramıyor.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95709" y="5280660"/>
            <a:ext cx="3229184" cy="3577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İnsanların %80’i daha fazla kitap okumak istediğini söylüyor, ancak zaman bulamıyor.</a:t>
            </a:r>
          </a:p>
          <a:p>
            <a:pPr algn="l">
              <a:lnSpc>
                <a:spcPts val="3150"/>
              </a:lnSpc>
            </a:pPr>
          </a:p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606060"/>
                </a:solidFill>
                <a:latin typeface="Montserrat"/>
                <a:ea typeface="Montserrat"/>
                <a:cs typeface="Montserrat"/>
                <a:sym typeface="Montserrat"/>
              </a:rPr>
              <a:t>Türkiye’de kitap okuma oranı %0.5 gibi düşük bir seviyede.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2912250"/>
            <a:ext cx="18288000" cy="7373397"/>
          </a:xfrm>
          <a:custGeom>
            <a:avLst/>
            <a:gdLst/>
            <a:ahLst/>
            <a:cxnLst/>
            <a:rect r="r" b="b" t="t" l="l"/>
            <a:pathLst>
              <a:path h="7373397" w="18288000">
                <a:moveTo>
                  <a:pt x="18288000" y="0"/>
                </a:moveTo>
                <a:lnTo>
                  <a:pt x="0" y="0"/>
                </a:lnTo>
                <a:lnTo>
                  <a:pt x="0" y="7373397"/>
                </a:lnTo>
                <a:lnTo>
                  <a:pt x="18288000" y="7373397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42800"/>
            </a:blip>
            <a:stretch>
              <a:fillRect l="-67079" t="0" r="0" b="-228997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6093590" y="1028700"/>
            <a:ext cx="1900730" cy="887054"/>
            <a:chOff x="0" y="0"/>
            <a:chExt cx="2534310" cy="11827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63500" y="591566"/>
              <a:ext cx="802386" cy="527685"/>
            </a:xfrm>
            <a:custGeom>
              <a:avLst/>
              <a:gdLst/>
              <a:ahLst/>
              <a:cxnLst/>
              <a:rect r="r" b="b" t="t" l="l"/>
              <a:pathLst>
                <a:path h="527685" w="802386">
                  <a:moveTo>
                    <a:pt x="802386" y="0"/>
                  </a:moveTo>
                  <a:lnTo>
                    <a:pt x="0" y="0"/>
                  </a:lnTo>
                  <a:lnTo>
                    <a:pt x="0" y="527685"/>
                  </a:lnTo>
                  <a:lnTo>
                    <a:pt x="802386" y="0"/>
                  </a:lnTo>
                  <a:close/>
                </a:path>
              </a:pathLst>
            </a:custGeom>
            <a:solidFill>
              <a:srgbClr val="363949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3500" y="63754"/>
              <a:ext cx="802386" cy="527685"/>
            </a:xfrm>
            <a:custGeom>
              <a:avLst/>
              <a:gdLst/>
              <a:ahLst/>
              <a:cxnLst/>
              <a:rect r="r" b="b" t="t" l="l"/>
              <a:pathLst>
                <a:path h="527685" w="802386">
                  <a:moveTo>
                    <a:pt x="802386" y="0"/>
                  </a:moveTo>
                  <a:lnTo>
                    <a:pt x="0" y="0"/>
                  </a:lnTo>
                  <a:lnTo>
                    <a:pt x="0" y="527685"/>
                  </a:lnTo>
                  <a:lnTo>
                    <a:pt x="802386" y="0"/>
                  </a:lnTo>
                  <a:close/>
                </a:path>
              </a:pathLst>
            </a:custGeom>
            <a:solidFill>
              <a:srgbClr val="363949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865886" y="63754"/>
              <a:ext cx="802513" cy="1055497"/>
            </a:xfrm>
            <a:custGeom>
              <a:avLst/>
              <a:gdLst/>
              <a:ahLst/>
              <a:cxnLst/>
              <a:rect r="r" b="b" t="t" l="l"/>
              <a:pathLst>
                <a:path h="1055497" w="802513">
                  <a:moveTo>
                    <a:pt x="802513" y="0"/>
                  </a:moveTo>
                  <a:lnTo>
                    <a:pt x="0" y="0"/>
                  </a:lnTo>
                  <a:lnTo>
                    <a:pt x="0" y="1055497"/>
                  </a:lnTo>
                  <a:lnTo>
                    <a:pt x="802386" y="527685"/>
                  </a:lnTo>
                  <a:lnTo>
                    <a:pt x="254" y="527685"/>
                  </a:lnTo>
                  <a:lnTo>
                    <a:pt x="802513" y="0"/>
                  </a:lnTo>
                  <a:close/>
                </a:path>
              </a:pathLst>
            </a:custGeom>
            <a:solidFill>
              <a:srgbClr val="36394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668399" y="63500"/>
              <a:ext cx="802386" cy="527685"/>
            </a:xfrm>
            <a:custGeom>
              <a:avLst/>
              <a:gdLst/>
              <a:ahLst/>
              <a:cxnLst/>
              <a:rect r="r" b="b" t="t" l="l"/>
              <a:pathLst>
                <a:path h="527685" w="802386">
                  <a:moveTo>
                    <a:pt x="802386" y="0"/>
                  </a:moveTo>
                  <a:lnTo>
                    <a:pt x="0" y="0"/>
                  </a:lnTo>
                  <a:lnTo>
                    <a:pt x="0" y="527685"/>
                  </a:lnTo>
                  <a:lnTo>
                    <a:pt x="802386" y="0"/>
                  </a:lnTo>
                  <a:close/>
                </a:path>
              </a:pathLst>
            </a:custGeom>
            <a:solidFill>
              <a:srgbClr val="363949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668399" y="591312"/>
              <a:ext cx="802386" cy="527685"/>
            </a:xfrm>
            <a:custGeom>
              <a:avLst/>
              <a:gdLst/>
              <a:ahLst/>
              <a:cxnLst/>
              <a:rect r="r" b="b" t="t" l="l"/>
              <a:pathLst>
                <a:path h="527685" w="802386">
                  <a:moveTo>
                    <a:pt x="802386" y="0"/>
                  </a:moveTo>
                  <a:lnTo>
                    <a:pt x="0" y="0"/>
                  </a:lnTo>
                  <a:lnTo>
                    <a:pt x="0" y="527685"/>
                  </a:lnTo>
                  <a:lnTo>
                    <a:pt x="802386" y="0"/>
                  </a:lnTo>
                  <a:close/>
                </a:path>
              </a:pathLst>
            </a:custGeom>
            <a:solidFill>
              <a:srgbClr val="363949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661917" y="2912250"/>
            <a:ext cx="6292580" cy="5481829"/>
            <a:chOff x="0" y="0"/>
            <a:chExt cx="8390106" cy="730910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203687" y="335206"/>
              <a:ext cx="2975000" cy="2975000"/>
            </a:xfrm>
            <a:custGeom>
              <a:avLst/>
              <a:gdLst/>
              <a:ahLst/>
              <a:cxnLst/>
              <a:rect r="r" b="b" t="t" l="l"/>
              <a:pathLst>
                <a:path h="2975000" w="2975000">
                  <a:moveTo>
                    <a:pt x="0" y="0"/>
                  </a:moveTo>
                  <a:lnTo>
                    <a:pt x="2974999" y="0"/>
                  </a:lnTo>
                  <a:lnTo>
                    <a:pt x="2974999" y="2974999"/>
                  </a:lnTo>
                  <a:lnTo>
                    <a:pt x="0" y="29749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4391386"/>
              <a:ext cx="3056658" cy="2917719"/>
            </a:xfrm>
            <a:custGeom>
              <a:avLst/>
              <a:gdLst/>
              <a:ahLst/>
              <a:cxnLst/>
              <a:rect r="r" b="b" t="t" l="l"/>
              <a:pathLst>
                <a:path h="2917719" w="3056658">
                  <a:moveTo>
                    <a:pt x="0" y="0"/>
                  </a:moveTo>
                  <a:lnTo>
                    <a:pt x="3056658" y="0"/>
                  </a:lnTo>
                  <a:lnTo>
                    <a:pt x="3056658" y="2917719"/>
                  </a:lnTo>
                  <a:lnTo>
                    <a:pt x="0" y="29177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9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79827" y="4165339"/>
              <a:ext cx="2698859" cy="2698859"/>
            </a:xfrm>
            <a:custGeom>
              <a:avLst/>
              <a:gdLst/>
              <a:ahLst/>
              <a:cxnLst/>
              <a:rect r="r" b="b" t="t" l="l"/>
              <a:pathLst>
                <a:path h="2698859" w="2698859">
                  <a:moveTo>
                    <a:pt x="0" y="0"/>
                  </a:moveTo>
                  <a:lnTo>
                    <a:pt x="2698859" y="0"/>
                  </a:lnTo>
                  <a:lnTo>
                    <a:pt x="2698859" y="2698859"/>
                  </a:lnTo>
                  <a:lnTo>
                    <a:pt x="0" y="2698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4666971" y="0"/>
              <a:ext cx="3723135" cy="3310205"/>
            </a:xfrm>
            <a:custGeom>
              <a:avLst/>
              <a:gdLst/>
              <a:ahLst/>
              <a:cxnLst/>
              <a:rect r="r" b="b" t="t" l="l"/>
              <a:pathLst>
                <a:path h="3310205" w="3723135">
                  <a:moveTo>
                    <a:pt x="0" y="0"/>
                  </a:moveTo>
                  <a:lnTo>
                    <a:pt x="3723135" y="0"/>
                  </a:lnTo>
                  <a:lnTo>
                    <a:pt x="3723135" y="3310205"/>
                  </a:lnTo>
                  <a:lnTo>
                    <a:pt x="0" y="33102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76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5441820" y="735986"/>
              <a:ext cx="2173438" cy="2173438"/>
            </a:xfrm>
            <a:custGeom>
              <a:avLst/>
              <a:gdLst/>
              <a:ahLst/>
              <a:cxnLst/>
              <a:rect r="r" b="b" t="t" l="l"/>
              <a:pathLst>
                <a:path h="2173438" w="2173438">
                  <a:moveTo>
                    <a:pt x="0" y="0"/>
                  </a:moveTo>
                  <a:lnTo>
                    <a:pt x="2173438" y="0"/>
                  </a:lnTo>
                  <a:lnTo>
                    <a:pt x="2173438" y="2173439"/>
                  </a:lnTo>
                  <a:lnTo>
                    <a:pt x="0" y="2173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4677286" y="4359476"/>
              <a:ext cx="3712820" cy="2918809"/>
            </a:xfrm>
            <a:custGeom>
              <a:avLst/>
              <a:gdLst/>
              <a:ahLst/>
              <a:cxnLst/>
              <a:rect r="r" b="b" t="t" l="l"/>
              <a:pathLst>
                <a:path h="2918809" w="3712820">
                  <a:moveTo>
                    <a:pt x="0" y="0"/>
                  </a:moveTo>
                  <a:lnTo>
                    <a:pt x="3712820" y="0"/>
                  </a:lnTo>
                  <a:lnTo>
                    <a:pt x="3712820" y="2918809"/>
                  </a:lnTo>
                  <a:lnTo>
                    <a:pt x="0" y="2918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4981403" y="4601825"/>
              <a:ext cx="2707280" cy="2707280"/>
            </a:xfrm>
            <a:custGeom>
              <a:avLst/>
              <a:gdLst/>
              <a:ahLst/>
              <a:cxnLst/>
              <a:rect r="r" b="b" t="t" l="l"/>
              <a:pathLst>
                <a:path h="2707280" w="2707280">
                  <a:moveTo>
                    <a:pt x="0" y="0"/>
                  </a:moveTo>
                  <a:lnTo>
                    <a:pt x="2707280" y="0"/>
                  </a:lnTo>
                  <a:lnTo>
                    <a:pt x="2707280" y="2707280"/>
                  </a:lnTo>
                  <a:lnTo>
                    <a:pt x="0" y="2707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28700" y="2864812"/>
            <a:ext cx="4307498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b="true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📌 Dijitalleşen dünyada kitap okuma alışkanlıkları değişiyor.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093590" y="2864812"/>
            <a:ext cx="4473950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b="true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📌 Sesli kitaplar hızla büyüyen bir sektör ama erişilebilir değil.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6151490"/>
            <a:ext cx="4307498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b="true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📌İnsanlar kitap okumaya vakit ayıramıyor.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093590" y="6151490"/>
            <a:ext cx="4473950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b="true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📌Kitap alanlar, sesli versiyonlara anında ulaşamıyor.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3493462"/>
            <a:ext cx="4307498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Geleneksel kitap okuma alışkanlıkları yerini çoklu görev yapmaya uygun, daha esnek yöntemlere bırakıyor. Kullanıcılar kitap okumak için yeterli zaman bulamıyor ve alternatif çözümler arıyor.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093590" y="3493462"/>
            <a:ext cx="4307498" cy="213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Sesli kitap pazarı 2023 itibarıyla %25’in üzerinde büyüme gösterdi.</a:t>
            </a:r>
          </a:p>
          <a:p>
            <a:pPr algn="l">
              <a:lnSpc>
                <a:spcPts val="2160"/>
              </a:lnSpc>
            </a:pPr>
          </a:p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Türkiye’de ise kullanıcıların %60’ı kitaplara mobil cihazlardan erişiyor.</a:t>
            </a:r>
          </a:p>
          <a:p>
            <a:pPr algn="l">
              <a:lnSpc>
                <a:spcPts val="2160"/>
              </a:lnSpc>
            </a:pPr>
          </a:p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Ancak sesli kitaplar hala pahalı ve her kitap için mevcut değil.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6780140"/>
            <a:ext cx="4307498" cy="240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Küresel olarak, sesli kitap kullanıcılarının %60’ı sesli kitapları seyahat ederken, spor yaparken veya ev işleri yaparken tüketiyor.</a:t>
            </a:r>
          </a:p>
          <a:p>
            <a:pPr algn="l">
              <a:lnSpc>
                <a:spcPts val="2160"/>
              </a:lnSpc>
            </a:pPr>
          </a:p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Türkiye’de kitap okuma oranı %0.5 gibi düşük bir seviyede. Oysa mobil cihazlardan kitap dinleme oranı hızla artıyor.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093590" y="6780140"/>
            <a:ext cx="4307498" cy="213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Bir kullanıcı bir kitabın hem fiziksel hem de sesli versiyonunu satın almak istediğinde, farklı platformlara yönlenmek zorunda kalıyor.</a:t>
            </a:r>
          </a:p>
          <a:p>
            <a:pPr algn="l">
              <a:lnSpc>
                <a:spcPts val="2160"/>
              </a:lnSpc>
            </a:pPr>
          </a:p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Kitap e-ticaret platformları bu trendi kaçırıyor ve ek gelir fırsatını değerlendiremiyor.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1104224"/>
            <a:ext cx="4753241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b="true" sz="4800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25542" y="6715125"/>
            <a:ext cx="4496535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b="true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🎧 VoiceActor, e-ticaret platformlarına entegre bir sesli kitap çözümüdür.</a:t>
            </a:r>
          </a:p>
        </p:txBody>
      </p:sp>
      <p:sp>
        <p:nvSpPr>
          <p:cNvPr name="Freeform 3" id="3"/>
          <p:cNvSpPr/>
          <p:nvPr/>
        </p:nvSpPr>
        <p:spPr>
          <a:xfrm flipH="false" flipV="true" rot="0">
            <a:off x="0" y="-46243"/>
            <a:ext cx="18288000" cy="7373397"/>
          </a:xfrm>
          <a:custGeom>
            <a:avLst/>
            <a:gdLst/>
            <a:ahLst/>
            <a:cxnLst/>
            <a:rect r="r" b="b" t="t" l="l"/>
            <a:pathLst>
              <a:path h="7373397" w="18288000">
                <a:moveTo>
                  <a:pt x="0" y="7373396"/>
                </a:moveTo>
                <a:lnTo>
                  <a:pt x="18288000" y="7373396"/>
                </a:lnTo>
                <a:lnTo>
                  <a:pt x="18288000" y="0"/>
                </a:lnTo>
                <a:lnTo>
                  <a:pt x="0" y="0"/>
                </a:lnTo>
                <a:lnTo>
                  <a:pt x="0" y="7373396"/>
                </a:lnTo>
                <a:close/>
              </a:path>
            </a:pathLst>
          </a:custGeom>
          <a:blipFill>
            <a:blip r:embed="rId2">
              <a:alphaModFix amt="42800"/>
            </a:blip>
            <a:stretch>
              <a:fillRect l="-67079" t="0" r="0" b="-22899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57737" y="4116705"/>
            <a:ext cx="7051708" cy="7051708"/>
          </a:xfrm>
          <a:custGeom>
            <a:avLst/>
            <a:gdLst/>
            <a:ahLst/>
            <a:cxnLst/>
            <a:rect r="r" b="b" t="t" l="l"/>
            <a:pathLst>
              <a:path h="7051708" w="7051708">
                <a:moveTo>
                  <a:pt x="0" y="0"/>
                </a:moveTo>
                <a:lnTo>
                  <a:pt x="7051707" y="0"/>
                </a:lnTo>
                <a:lnTo>
                  <a:pt x="7051707" y="7051708"/>
                </a:lnTo>
                <a:lnTo>
                  <a:pt x="0" y="70517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42975"/>
            <a:ext cx="4753241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b="true" sz="4800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ÇÖZÜM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762765" y="1754505"/>
            <a:ext cx="4496535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b="true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📱 Tek Tıkla Erişim, Kapsamlı Deneyim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25542" y="1754505"/>
            <a:ext cx="4496535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b="true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🚀 Kitap Satışında Devrim: Okurken Dinle!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762765" y="6715125"/>
            <a:ext cx="4496535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b="true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🔊 Sonuç: VoiceActor, okuma alışkanlıklarını yeniden tanımlıyor.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25542" y="7658100"/>
            <a:ext cx="4496535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Kitap satın alan kullanıcılar, artık aynı platformda sesli versiyonuna da anında erişebilecek. Ayrı bir platforma gitmeden, bekleme süresi olmadan, kitaplarını hem okuyabilecek hem de dinleyebilecekler.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62765" y="2383155"/>
            <a:ext cx="4496535" cy="240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Kitap alıcısına özel olarak sesli kitap eklentisi sunulur.</a:t>
            </a:r>
          </a:p>
          <a:p>
            <a:pPr algn="l">
              <a:lnSpc>
                <a:spcPts val="2160"/>
              </a:lnSpc>
            </a:pPr>
          </a:p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Sesli kitap önerileri, okuma alışkanlıklarına göre kişiselleştirilir.</a:t>
            </a:r>
          </a:p>
          <a:p>
            <a:pPr algn="l">
              <a:lnSpc>
                <a:spcPts val="2160"/>
              </a:lnSpc>
            </a:pPr>
          </a:p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Her cihazdan erişilebilir bir deneyim: Mobil, tablet, web, akıllı asistanlar...</a:t>
            </a:r>
          </a:p>
          <a:p>
            <a:pPr algn="l">
              <a:lnSpc>
                <a:spcPts val="216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7425542" y="2383155"/>
            <a:ext cx="4496535" cy="346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Kullanıcılar alışveriş yaptıkları e-ticaret sitesinden ayrılmadan hem kitabı satın alabilir hem de sesli versiyonunu edinebilir.</a:t>
            </a:r>
          </a:p>
          <a:p>
            <a:pPr algn="l">
              <a:lnSpc>
                <a:spcPts val="2160"/>
              </a:lnSpc>
            </a:pPr>
          </a:p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Kitap alışverişi çok daha zengin, erişilebilir ve çok yönlü bir deneyime dönüşüyor.</a:t>
            </a:r>
          </a:p>
          <a:p>
            <a:pPr algn="l">
              <a:lnSpc>
                <a:spcPts val="2160"/>
              </a:lnSpc>
            </a:pPr>
          </a:p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VoiceActor yayıncılar ve e-ticaret platformları için yeni bir gelir modeli sunarak pazardaki dönüşümün öncüsü oluyor.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62765" y="7658100"/>
            <a:ext cx="4496535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Bu sistemle kullanıcılar sadece bir kitap satın almakla kalmıyor, aynı zamanda kitaba daha fazla zaman ayırabiliyor. E-ticaret platformları, bu trendi yakalayarak müşterilerine devrim niteliğinde bir yenilik sunuyor.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2383155"/>
            <a:ext cx="4510040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b="true" sz="2100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VoiceActor, kitap okuma ve dinleme deneyimini tek bir çatı altında buluşturan yenilikçi bir çözüm sunuyor.</a:t>
            </a:r>
          </a:p>
        </p:txBody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3941929" y="844951"/>
            <a:ext cx="3193622" cy="1093303"/>
            <a:chOff x="0" y="0"/>
            <a:chExt cx="8381619" cy="286936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3500" y="65786"/>
              <a:ext cx="4107688" cy="2706624"/>
            </a:xfrm>
            <a:custGeom>
              <a:avLst/>
              <a:gdLst/>
              <a:ahLst/>
              <a:cxnLst/>
              <a:rect r="r" b="b" t="t" l="l"/>
              <a:pathLst>
                <a:path h="2706624" w="4107688">
                  <a:moveTo>
                    <a:pt x="12700" y="6350"/>
                  </a:moveTo>
                  <a:lnTo>
                    <a:pt x="12700" y="2699893"/>
                  </a:lnTo>
                  <a:lnTo>
                    <a:pt x="6350" y="2699893"/>
                  </a:lnTo>
                  <a:lnTo>
                    <a:pt x="2921" y="2694559"/>
                  </a:lnTo>
                  <a:lnTo>
                    <a:pt x="4101592" y="6350"/>
                  </a:lnTo>
                  <a:lnTo>
                    <a:pt x="4101592" y="12700"/>
                  </a:lnTo>
                  <a:lnTo>
                    <a:pt x="12700" y="6350"/>
                  </a:lnTo>
                  <a:moveTo>
                    <a:pt x="0" y="6350"/>
                  </a:moveTo>
                  <a:lnTo>
                    <a:pt x="2794" y="0"/>
                  </a:lnTo>
                  <a:lnTo>
                    <a:pt x="4101592" y="0"/>
                  </a:lnTo>
                  <a:cubicBezTo>
                    <a:pt x="4104386" y="0"/>
                    <a:pt x="4106926" y="1778"/>
                    <a:pt x="4107688" y="4572"/>
                  </a:cubicBezTo>
                  <a:lnTo>
                    <a:pt x="4107434" y="10160"/>
                  </a:lnTo>
                  <a:lnTo>
                    <a:pt x="9779" y="2705227"/>
                  </a:lnTo>
                  <a:cubicBezTo>
                    <a:pt x="7874" y="2706497"/>
                    <a:pt x="5334" y="2706624"/>
                    <a:pt x="3302" y="2705481"/>
                  </a:cubicBezTo>
                  <a:lnTo>
                    <a:pt x="0" y="2702179"/>
                  </a:lnTo>
                  <a:lnTo>
                    <a:pt x="0" y="63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4158742" y="63500"/>
              <a:ext cx="2085467" cy="1376553"/>
            </a:xfrm>
            <a:custGeom>
              <a:avLst/>
              <a:gdLst/>
              <a:ahLst/>
              <a:cxnLst/>
              <a:rect r="r" b="b" t="t" l="l"/>
              <a:pathLst>
                <a:path h="1376553" w="2085467">
                  <a:moveTo>
                    <a:pt x="12700" y="6350"/>
                  </a:moveTo>
                  <a:lnTo>
                    <a:pt x="12700" y="1369822"/>
                  </a:lnTo>
                  <a:lnTo>
                    <a:pt x="6350" y="1369822"/>
                  </a:lnTo>
                  <a:lnTo>
                    <a:pt x="2921" y="1364488"/>
                  </a:lnTo>
                  <a:lnTo>
                    <a:pt x="2075942" y="1016"/>
                  </a:lnTo>
                  <a:lnTo>
                    <a:pt x="2079371" y="6350"/>
                  </a:lnTo>
                  <a:lnTo>
                    <a:pt x="2079371" y="12700"/>
                  </a:lnTo>
                  <a:lnTo>
                    <a:pt x="6350" y="12700"/>
                  </a:lnTo>
                  <a:lnTo>
                    <a:pt x="6350" y="6350"/>
                  </a:lnTo>
                  <a:lnTo>
                    <a:pt x="12700" y="6350"/>
                  </a:lnTo>
                  <a:moveTo>
                    <a:pt x="0" y="6350"/>
                  </a:moveTo>
                  <a:lnTo>
                    <a:pt x="2794" y="0"/>
                  </a:lnTo>
                  <a:lnTo>
                    <a:pt x="2079371" y="0"/>
                  </a:lnTo>
                  <a:cubicBezTo>
                    <a:pt x="2082165" y="0"/>
                    <a:pt x="2084705" y="1778"/>
                    <a:pt x="2085467" y="4572"/>
                  </a:cubicBezTo>
                  <a:lnTo>
                    <a:pt x="2085213" y="10160"/>
                  </a:lnTo>
                  <a:lnTo>
                    <a:pt x="9779" y="1375156"/>
                  </a:lnTo>
                  <a:cubicBezTo>
                    <a:pt x="7874" y="1376426"/>
                    <a:pt x="5334" y="1376553"/>
                    <a:pt x="3302" y="1375410"/>
                  </a:cubicBezTo>
                  <a:lnTo>
                    <a:pt x="0" y="1372108"/>
                  </a:lnTo>
                  <a:lnTo>
                    <a:pt x="0" y="63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4158742" y="1429385"/>
              <a:ext cx="2085467" cy="1376426"/>
            </a:xfrm>
            <a:custGeom>
              <a:avLst/>
              <a:gdLst/>
              <a:ahLst/>
              <a:cxnLst/>
              <a:rect r="r" b="b" t="t" l="l"/>
              <a:pathLst>
                <a:path h="1376426" w="2085467">
                  <a:moveTo>
                    <a:pt x="12700" y="6223"/>
                  </a:moveTo>
                  <a:lnTo>
                    <a:pt x="12700" y="1369822"/>
                  </a:lnTo>
                  <a:lnTo>
                    <a:pt x="6350" y="1369822"/>
                  </a:lnTo>
                  <a:lnTo>
                    <a:pt x="2921" y="1364488"/>
                  </a:lnTo>
                  <a:lnTo>
                    <a:pt x="2075942" y="1016"/>
                  </a:lnTo>
                  <a:lnTo>
                    <a:pt x="2079371" y="6350"/>
                  </a:lnTo>
                  <a:lnTo>
                    <a:pt x="2079371" y="12700"/>
                  </a:lnTo>
                  <a:lnTo>
                    <a:pt x="6350" y="12700"/>
                  </a:lnTo>
                  <a:lnTo>
                    <a:pt x="6350" y="6350"/>
                  </a:lnTo>
                  <a:lnTo>
                    <a:pt x="12700" y="6350"/>
                  </a:lnTo>
                  <a:moveTo>
                    <a:pt x="0" y="6350"/>
                  </a:moveTo>
                  <a:lnTo>
                    <a:pt x="2794" y="0"/>
                  </a:lnTo>
                  <a:lnTo>
                    <a:pt x="2079371" y="0"/>
                  </a:lnTo>
                  <a:cubicBezTo>
                    <a:pt x="2082165" y="0"/>
                    <a:pt x="2084705" y="1778"/>
                    <a:pt x="2085467" y="4572"/>
                  </a:cubicBezTo>
                  <a:lnTo>
                    <a:pt x="2085213" y="10160"/>
                  </a:lnTo>
                  <a:lnTo>
                    <a:pt x="9779" y="1375029"/>
                  </a:lnTo>
                  <a:cubicBezTo>
                    <a:pt x="7874" y="1376299"/>
                    <a:pt x="5334" y="1376426"/>
                    <a:pt x="3302" y="1375283"/>
                  </a:cubicBezTo>
                  <a:lnTo>
                    <a:pt x="0" y="1371981"/>
                  </a:lnTo>
                  <a:lnTo>
                    <a:pt x="0" y="622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6231763" y="1429385"/>
              <a:ext cx="2085594" cy="1376426"/>
            </a:xfrm>
            <a:custGeom>
              <a:avLst/>
              <a:gdLst/>
              <a:ahLst/>
              <a:cxnLst/>
              <a:rect r="r" b="b" t="t" l="l"/>
              <a:pathLst>
                <a:path h="1376426" w="2085594">
                  <a:moveTo>
                    <a:pt x="12700" y="6223"/>
                  </a:moveTo>
                  <a:lnTo>
                    <a:pt x="12700" y="1369822"/>
                  </a:lnTo>
                  <a:lnTo>
                    <a:pt x="6350" y="1369822"/>
                  </a:lnTo>
                  <a:lnTo>
                    <a:pt x="2921" y="1364488"/>
                  </a:lnTo>
                  <a:lnTo>
                    <a:pt x="2075942" y="1016"/>
                  </a:lnTo>
                  <a:lnTo>
                    <a:pt x="2079372" y="6350"/>
                  </a:lnTo>
                  <a:lnTo>
                    <a:pt x="2079372" y="12700"/>
                  </a:lnTo>
                  <a:lnTo>
                    <a:pt x="6350" y="12700"/>
                  </a:lnTo>
                  <a:lnTo>
                    <a:pt x="6350" y="6350"/>
                  </a:lnTo>
                  <a:lnTo>
                    <a:pt x="12700" y="6350"/>
                  </a:lnTo>
                  <a:moveTo>
                    <a:pt x="0" y="6350"/>
                  </a:moveTo>
                  <a:lnTo>
                    <a:pt x="2794" y="0"/>
                  </a:lnTo>
                  <a:lnTo>
                    <a:pt x="2079498" y="0"/>
                  </a:lnTo>
                  <a:cubicBezTo>
                    <a:pt x="2082292" y="0"/>
                    <a:pt x="2084832" y="1778"/>
                    <a:pt x="2085594" y="4572"/>
                  </a:cubicBezTo>
                  <a:lnTo>
                    <a:pt x="2085339" y="10160"/>
                  </a:lnTo>
                  <a:lnTo>
                    <a:pt x="9906" y="1375029"/>
                  </a:lnTo>
                  <a:cubicBezTo>
                    <a:pt x="8001" y="1376299"/>
                    <a:pt x="5461" y="1376426"/>
                    <a:pt x="3429" y="1375283"/>
                  </a:cubicBezTo>
                  <a:lnTo>
                    <a:pt x="127" y="1371981"/>
                  </a:lnTo>
                  <a:lnTo>
                    <a:pt x="127" y="622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6231763" y="65786"/>
              <a:ext cx="2085594" cy="1376553"/>
            </a:xfrm>
            <a:custGeom>
              <a:avLst/>
              <a:gdLst/>
              <a:ahLst/>
              <a:cxnLst/>
              <a:rect r="r" b="b" t="t" l="l"/>
              <a:pathLst>
                <a:path h="1376553" w="2085594">
                  <a:moveTo>
                    <a:pt x="12700" y="6350"/>
                  </a:moveTo>
                  <a:lnTo>
                    <a:pt x="12700" y="1369822"/>
                  </a:lnTo>
                  <a:lnTo>
                    <a:pt x="6350" y="1369822"/>
                  </a:lnTo>
                  <a:lnTo>
                    <a:pt x="2921" y="1364488"/>
                  </a:lnTo>
                  <a:lnTo>
                    <a:pt x="2075942" y="1016"/>
                  </a:lnTo>
                  <a:lnTo>
                    <a:pt x="2079372" y="6350"/>
                  </a:lnTo>
                  <a:lnTo>
                    <a:pt x="2079372" y="12700"/>
                  </a:lnTo>
                  <a:lnTo>
                    <a:pt x="6350" y="12700"/>
                  </a:lnTo>
                  <a:lnTo>
                    <a:pt x="6350" y="6350"/>
                  </a:lnTo>
                  <a:lnTo>
                    <a:pt x="12700" y="6350"/>
                  </a:lnTo>
                  <a:moveTo>
                    <a:pt x="0" y="6350"/>
                  </a:moveTo>
                  <a:lnTo>
                    <a:pt x="2794" y="0"/>
                  </a:lnTo>
                  <a:lnTo>
                    <a:pt x="2079498" y="0"/>
                  </a:lnTo>
                  <a:cubicBezTo>
                    <a:pt x="2082292" y="0"/>
                    <a:pt x="2084832" y="1778"/>
                    <a:pt x="2085594" y="4572"/>
                  </a:cubicBezTo>
                  <a:lnTo>
                    <a:pt x="2085339" y="10160"/>
                  </a:lnTo>
                  <a:lnTo>
                    <a:pt x="9906" y="1375156"/>
                  </a:lnTo>
                  <a:cubicBezTo>
                    <a:pt x="8001" y="1376426"/>
                    <a:pt x="5461" y="1376553"/>
                    <a:pt x="3429" y="1375410"/>
                  </a:cubicBezTo>
                  <a:lnTo>
                    <a:pt x="127" y="1372108"/>
                  </a:lnTo>
                  <a:lnTo>
                    <a:pt x="127" y="635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94371" y="450529"/>
            <a:ext cx="9164929" cy="4926149"/>
          </a:xfrm>
          <a:custGeom>
            <a:avLst/>
            <a:gdLst/>
            <a:ahLst/>
            <a:cxnLst/>
            <a:rect r="r" b="b" t="t" l="l"/>
            <a:pathLst>
              <a:path h="4926149" w="9164929">
                <a:moveTo>
                  <a:pt x="0" y="0"/>
                </a:moveTo>
                <a:lnTo>
                  <a:pt x="9164929" y="0"/>
                </a:lnTo>
                <a:lnTo>
                  <a:pt x="9164929" y="4926149"/>
                </a:lnTo>
                <a:lnTo>
                  <a:pt x="0" y="4926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0" y="2913603"/>
            <a:ext cx="18288000" cy="7373397"/>
          </a:xfrm>
          <a:custGeom>
            <a:avLst/>
            <a:gdLst/>
            <a:ahLst/>
            <a:cxnLst/>
            <a:rect r="r" b="b" t="t" l="l"/>
            <a:pathLst>
              <a:path h="7373397" w="18288000">
                <a:moveTo>
                  <a:pt x="18288000" y="0"/>
                </a:moveTo>
                <a:lnTo>
                  <a:pt x="0" y="0"/>
                </a:lnTo>
                <a:lnTo>
                  <a:pt x="0" y="7373397"/>
                </a:lnTo>
                <a:lnTo>
                  <a:pt x="18288000" y="7373397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>
              <a:alphaModFix amt="42800"/>
            </a:blip>
            <a:stretch>
              <a:fillRect l="-67079" t="0" r="0" b="-22899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42975"/>
            <a:ext cx="4753241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b="true" sz="4800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PAZAR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114550"/>
            <a:ext cx="4314865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b="true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2023 yılında 6,48 milyar dolar olan küresel pazar büyüklüğü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819775"/>
            <a:ext cx="4587371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b="true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Türkiye’de 2020 yılının ilk 6 ayında toplam 4 milyon 200 bin saat sesli kitap dinlenmiştir.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67380" y="5819775"/>
            <a:ext cx="4587371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b="true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ABD’de sesli kitap pazarı, toplam kitap pazarının %5'ini oluşturmaktadır.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501695" y="5819775"/>
            <a:ext cx="4587371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b="true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E-Ticaret ve Sesli Kitap Entegrasyonu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743200"/>
            <a:ext cx="4314865" cy="258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Sesli kitap pazarı, son yıllarda küresel çapta hızlı bir büyüme göstermektedir. 2023 yılında 6,48 milyar ABD doları olan küresel pazar büyüklüğünün, 2030 yılına kadar %26,5'lik bileşik yıllık büyüme oranıyla 33,59 milyar ABD dolarına ulaşması beklenmektedir. </a:t>
            </a:r>
          </a:p>
          <a:p>
            <a:pPr algn="l">
              <a:lnSpc>
                <a:spcPts val="1439"/>
              </a:lnSpc>
            </a:pPr>
            <a:r>
              <a:rPr lang="en-US" sz="1200" u="sng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  <a:hlinkClick r:id="rId4" tooltip="https://exactitudeconsultancy.com/tr/reports/41453/audiobooks-market?utm_source=chatgpt.com"/>
              </a:rPr>
              <a:t>exactitudeconsultancy.com</a:t>
            </a:r>
          </a:p>
          <a:p>
            <a:pPr algn="l">
              <a:lnSpc>
                <a:spcPts val="216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762750"/>
            <a:ext cx="4753241" cy="249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Türkiye'de de sesli kitaplara olan ilgi artmaktadır. Özellikle pandemi döneminde, 2020 yılının ilk 6 ayında toplam 4 milyon 200 bin saat sesli kitap dinlenmiştir.</a:t>
            </a:r>
          </a:p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u="sng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  <a:hlinkClick r:id="rId5" tooltip="https://www.timeturk.com/kultur/sesli-kitap-pazari-turkiye-de-hizla-buyuyor/haber-1562060?utm_source=chatgpt.com"/>
              </a:rPr>
              <a:t>timeturk.com</a:t>
            </a:r>
          </a:p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 Ancak, toplam kitap ekosisteminde sesli kitapların payı ABD'de %5 iken, Türkiye'de bu oran %1'in altındadır. </a:t>
            </a:r>
          </a:p>
          <a:p>
            <a:pPr algn="l">
              <a:lnSpc>
                <a:spcPts val="1439"/>
              </a:lnSpc>
            </a:pPr>
            <a:r>
              <a:rPr lang="en-US" sz="1200" u="sng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  <a:hlinkClick r:id="rId6" tooltip="https://www.dinlebi.io/blog/post/turkiyeyi-sesli-kitaplara-alistirmak?utm_source=chatgpt.com"/>
              </a:rPr>
              <a:t>dinlebi.io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67380" y="6762750"/>
            <a:ext cx="4753241" cy="222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Avrupa'da dijital içerik tüketimi hızla artmaktadır. Özellikle İngiltere, Almanya ve Fransa gibi ülkelerde sesli kitaplara olan talep yüksektir.</a:t>
            </a:r>
            <a:r>
              <a:rPr lang="en-US" sz="18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 A</a:t>
            </a:r>
            <a:r>
              <a:rPr lang="en-US" sz="1800" u="none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mer</a:t>
            </a:r>
            <a:r>
              <a:rPr lang="en-US" sz="18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1800" u="none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k</a:t>
            </a:r>
            <a:r>
              <a:rPr lang="en-US" sz="18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a Birleşik Devletleri'nde ise sesli kitap pazarı, toplam kitap pazarının %5'ini oluşturmaktadır. </a:t>
            </a:r>
          </a:p>
          <a:p>
            <a:pPr algn="l">
              <a:lnSpc>
                <a:spcPts val="1439"/>
              </a:lnSpc>
            </a:pPr>
            <a:r>
              <a:rPr lang="en-US" sz="1200" u="sng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  <a:hlinkClick r:id="rId7" tooltip="https://www.dinlebi.io/blog/post/turkiyeyi-sesli-kitaplara-alistirmak?utm_source=chatgpt.com"/>
              </a:rPr>
              <a:t>dinlebi.io</a:t>
            </a:r>
          </a:p>
          <a:p>
            <a:pPr algn="l">
              <a:lnSpc>
                <a:spcPts val="143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2501695" y="6448425"/>
            <a:ext cx="4753241" cy="320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E-ticaret platformları, sesli kitap satışları için önemli bir kanal haline gelmiştir. Amazon'un Kindle Unlimited hizmeti, aylık abonelik modeliyle kullanıcılara sınırsız e-kitap ve sesli kitap erişimi sunmaktadır.</a:t>
            </a:r>
            <a:r>
              <a:rPr lang="en-US" sz="18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>
              <a:lnSpc>
                <a:spcPts val="1439"/>
              </a:lnSpc>
            </a:pPr>
            <a:r>
              <a:rPr lang="en-US" sz="1200" u="sng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  <a:hlinkClick r:id="rId8" tooltip="https://webrazzi.com/2014/07/18/kindle-unlimited-amazondan-sinirsiz-e-kitap-ve-sesli-kitap-aboneligi/?utm_source=chatgpt.com"/>
              </a:rPr>
              <a:t>webrazzi.com</a:t>
            </a:r>
          </a:p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 Türkiye'de ise Audioteka gibi platformlar, n11.com ve Caffe Nero gibi markalarla iş birliği yaparak sesli kitap pazarını genişletmektedir. </a:t>
            </a:r>
          </a:p>
          <a:p>
            <a:pPr algn="l">
              <a:lnSpc>
                <a:spcPts val="1439"/>
              </a:lnSpc>
            </a:pPr>
            <a:r>
              <a:rPr lang="en-US" sz="1200" u="sng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  <a:hlinkClick r:id="rId9" tooltip="https://webrazzi.com/2019/02/13/polonya-merkezli-sesli-kitap-girisimi-audioteka-turkiyede-faaliyet-gostermeye-basladi/?utm_source=chatgpt.com"/>
              </a:rPr>
              <a:t>webrazzi.com</a:t>
            </a:r>
          </a:p>
          <a:p>
            <a:pPr algn="l">
              <a:lnSpc>
                <a:spcPts val="1439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732718" y="2114550"/>
            <a:ext cx="228140" cy="314325"/>
          </a:xfrm>
          <a:custGeom>
            <a:avLst/>
            <a:gdLst/>
            <a:ahLst/>
            <a:cxnLst/>
            <a:rect r="r" b="b" t="t" l="l"/>
            <a:pathLst>
              <a:path h="314325" w="228140">
                <a:moveTo>
                  <a:pt x="0" y="0"/>
                </a:moveTo>
                <a:lnTo>
                  <a:pt x="228140" y="0"/>
                </a:lnTo>
                <a:lnTo>
                  <a:pt x="228140" y="314325"/>
                </a:lnTo>
                <a:lnTo>
                  <a:pt x="0" y="31432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579" r="0" b="-579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32718" y="5819775"/>
            <a:ext cx="228140" cy="314325"/>
          </a:xfrm>
          <a:custGeom>
            <a:avLst/>
            <a:gdLst/>
            <a:ahLst/>
            <a:cxnLst/>
            <a:rect r="r" b="b" t="t" l="l"/>
            <a:pathLst>
              <a:path h="314325" w="228140">
                <a:moveTo>
                  <a:pt x="0" y="0"/>
                </a:moveTo>
                <a:lnTo>
                  <a:pt x="228140" y="0"/>
                </a:lnTo>
                <a:lnTo>
                  <a:pt x="228140" y="314325"/>
                </a:lnTo>
                <a:lnTo>
                  <a:pt x="0" y="31432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579" r="0" b="-579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443316" y="5819775"/>
            <a:ext cx="228140" cy="314325"/>
          </a:xfrm>
          <a:custGeom>
            <a:avLst/>
            <a:gdLst/>
            <a:ahLst/>
            <a:cxnLst/>
            <a:rect r="r" b="b" t="t" l="l"/>
            <a:pathLst>
              <a:path h="314325" w="228140">
                <a:moveTo>
                  <a:pt x="0" y="0"/>
                </a:moveTo>
                <a:lnTo>
                  <a:pt x="228140" y="0"/>
                </a:lnTo>
                <a:lnTo>
                  <a:pt x="228140" y="314325"/>
                </a:lnTo>
                <a:lnTo>
                  <a:pt x="0" y="31432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579" r="0" b="-579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233048" y="5819775"/>
            <a:ext cx="228140" cy="314325"/>
          </a:xfrm>
          <a:custGeom>
            <a:avLst/>
            <a:gdLst/>
            <a:ahLst/>
            <a:cxnLst/>
            <a:rect r="r" b="b" t="t" l="l"/>
            <a:pathLst>
              <a:path h="314325" w="228140">
                <a:moveTo>
                  <a:pt x="0" y="0"/>
                </a:moveTo>
                <a:lnTo>
                  <a:pt x="228139" y="0"/>
                </a:lnTo>
                <a:lnTo>
                  <a:pt x="228139" y="314325"/>
                </a:lnTo>
                <a:lnTo>
                  <a:pt x="0" y="31432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579" r="0" b="-579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4117" y="1730685"/>
            <a:ext cx="8024465" cy="2723910"/>
            <a:chOff x="0" y="0"/>
            <a:chExt cx="2113439" cy="7174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13439" cy="717408"/>
            </a:xfrm>
            <a:custGeom>
              <a:avLst/>
              <a:gdLst/>
              <a:ahLst/>
              <a:cxnLst/>
              <a:rect r="r" b="b" t="t" l="l"/>
              <a:pathLst>
                <a:path h="717408" w="2113439">
                  <a:moveTo>
                    <a:pt x="7718" y="0"/>
                  </a:moveTo>
                  <a:lnTo>
                    <a:pt x="2105721" y="0"/>
                  </a:lnTo>
                  <a:cubicBezTo>
                    <a:pt x="2109984" y="0"/>
                    <a:pt x="2113439" y="3456"/>
                    <a:pt x="2113439" y="7718"/>
                  </a:cubicBezTo>
                  <a:lnTo>
                    <a:pt x="2113439" y="709690"/>
                  </a:lnTo>
                  <a:cubicBezTo>
                    <a:pt x="2113439" y="711737"/>
                    <a:pt x="2112626" y="713700"/>
                    <a:pt x="2111179" y="715148"/>
                  </a:cubicBezTo>
                  <a:cubicBezTo>
                    <a:pt x="2109731" y="716595"/>
                    <a:pt x="2107768" y="717408"/>
                    <a:pt x="2105721" y="717408"/>
                  </a:cubicBezTo>
                  <a:lnTo>
                    <a:pt x="7718" y="717408"/>
                  </a:lnTo>
                  <a:cubicBezTo>
                    <a:pt x="3456" y="717408"/>
                    <a:pt x="0" y="713953"/>
                    <a:pt x="0" y="709690"/>
                  </a:cubicBezTo>
                  <a:lnTo>
                    <a:pt x="0" y="7718"/>
                  </a:lnTo>
                  <a:cubicBezTo>
                    <a:pt x="0" y="3456"/>
                    <a:pt x="3456" y="0"/>
                    <a:pt x="7718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7F7F7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2113439" cy="717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302962" y="7030376"/>
            <a:ext cx="8024465" cy="2227924"/>
            <a:chOff x="0" y="0"/>
            <a:chExt cx="2113439" cy="5867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13439" cy="586778"/>
            </a:xfrm>
            <a:custGeom>
              <a:avLst/>
              <a:gdLst/>
              <a:ahLst/>
              <a:cxnLst/>
              <a:rect r="r" b="b" t="t" l="l"/>
              <a:pathLst>
                <a:path h="586778" w="2113439">
                  <a:moveTo>
                    <a:pt x="7718" y="0"/>
                  </a:moveTo>
                  <a:lnTo>
                    <a:pt x="2105721" y="0"/>
                  </a:lnTo>
                  <a:cubicBezTo>
                    <a:pt x="2109984" y="0"/>
                    <a:pt x="2113439" y="3456"/>
                    <a:pt x="2113439" y="7718"/>
                  </a:cubicBezTo>
                  <a:lnTo>
                    <a:pt x="2113439" y="579060"/>
                  </a:lnTo>
                  <a:cubicBezTo>
                    <a:pt x="2113439" y="583323"/>
                    <a:pt x="2109984" y="586778"/>
                    <a:pt x="2105721" y="586778"/>
                  </a:cubicBezTo>
                  <a:lnTo>
                    <a:pt x="7718" y="586778"/>
                  </a:lnTo>
                  <a:cubicBezTo>
                    <a:pt x="3456" y="586778"/>
                    <a:pt x="0" y="583323"/>
                    <a:pt x="0" y="579060"/>
                  </a:cubicBezTo>
                  <a:lnTo>
                    <a:pt x="0" y="7718"/>
                  </a:lnTo>
                  <a:cubicBezTo>
                    <a:pt x="0" y="3456"/>
                    <a:pt x="3456" y="0"/>
                    <a:pt x="7718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7F7F7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2113439" cy="5867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302962" y="2419590"/>
            <a:ext cx="7956338" cy="4403295"/>
            <a:chOff x="0" y="0"/>
            <a:chExt cx="2095496" cy="115971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95497" cy="1159715"/>
            </a:xfrm>
            <a:custGeom>
              <a:avLst/>
              <a:gdLst/>
              <a:ahLst/>
              <a:cxnLst/>
              <a:rect r="r" b="b" t="t" l="l"/>
              <a:pathLst>
                <a:path h="1159715" w="2095497">
                  <a:moveTo>
                    <a:pt x="7784" y="0"/>
                  </a:moveTo>
                  <a:lnTo>
                    <a:pt x="2087712" y="0"/>
                  </a:lnTo>
                  <a:cubicBezTo>
                    <a:pt x="2092011" y="0"/>
                    <a:pt x="2095497" y="3485"/>
                    <a:pt x="2095497" y="7784"/>
                  </a:cubicBezTo>
                  <a:lnTo>
                    <a:pt x="2095497" y="1151931"/>
                  </a:lnTo>
                  <a:cubicBezTo>
                    <a:pt x="2095497" y="1156230"/>
                    <a:pt x="2092011" y="1159715"/>
                    <a:pt x="2087712" y="1159715"/>
                  </a:cubicBezTo>
                  <a:lnTo>
                    <a:pt x="7784" y="1159715"/>
                  </a:lnTo>
                  <a:cubicBezTo>
                    <a:pt x="3485" y="1159715"/>
                    <a:pt x="0" y="1156230"/>
                    <a:pt x="0" y="1151931"/>
                  </a:cubicBezTo>
                  <a:lnTo>
                    <a:pt x="0" y="7784"/>
                  </a:lnTo>
                  <a:cubicBezTo>
                    <a:pt x="0" y="3485"/>
                    <a:pt x="3485" y="0"/>
                    <a:pt x="7784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7F7F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2095496" cy="11597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74117" y="4621237"/>
            <a:ext cx="8024465" cy="5133049"/>
            <a:chOff x="0" y="0"/>
            <a:chExt cx="2113439" cy="13519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13439" cy="1351914"/>
            </a:xfrm>
            <a:custGeom>
              <a:avLst/>
              <a:gdLst/>
              <a:ahLst/>
              <a:cxnLst/>
              <a:rect r="r" b="b" t="t" l="l"/>
              <a:pathLst>
                <a:path h="1351914" w="2113439">
                  <a:moveTo>
                    <a:pt x="7718" y="0"/>
                  </a:moveTo>
                  <a:lnTo>
                    <a:pt x="2105721" y="0"/>
                  </a:lnTo>
                  <a:cubicBezTo>
                    <a:pt x="2109984" y="0"/>
                    <a:pt x="2113439" y="3456"/>
                    <a:pt x="2113439" y="7718"/>
                  </a:cubicBezTo>
                  <a:lnTo>
                    <a:pt x="2113439" y="1344196"/>
                  </a:lnTo>
                  <a:cubicBezTo>
                    <a:pt x="2113439" y="1348458"/>
                    <a:pt x="2109984" y="1351914"/>
                    <a:pt x="2105721" y="1351914"/>
                  </a:cubicBezTo>
                  <a:lnTo>
                    <a:pt x="7718" y="1351914"/>
                  </a:lnTo>
                  <a:cubicBezTo>
                    <a:pt x="3456" y="1351914"/>
                    <a:pt x="0" y="1348458"/>
                    <a:pt x="0" y="1344196"/>
                  </a:cubicBezTo>
                  <a:lnTo>
                    <a:pt x="0" y="7718"/>
                  </a:lnTo>
                  <a:cubicBezTo>
                    <a:pt x="0" y="3456"/>
                    <a:pt x="3456" y="0"/>
                    <a:pt x="7718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7F7F7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2113439" cy="13519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true" rot="0">
            <a:off x="0" y="-46243"/>
            <a:ext cx="18288000" cy="7373397"/>
          </a:xfrm>
          <a:custGeom>
            <a:avLst/>
            <a:gdLst/>
            <a:ahLst/>
            <a:cxnLst/>
            <a:rect r="r" b="b" t="t" l="l"/>
            <a:pathLst>
              <a:path h="7373397" w="18288000">
                <a:moveTo>
                  <a:pt x="0" y="7373396"/>
                </a:moveTo>
                <a:lnTo>
                  <a:pt x="18288000" y="7373396"/>
                </a:lnTo>
                <a:lnTo>
                  <a:pt x="18288000" y="0"/>
                </a:lnTo>
                <a:lnTo>
                  <a:pt x="0" y="0"/>
                </a:lnTo>
                <a:lnTo>
                  <a:pt x="0" y="7373396"/>
                </a:lnTo>
                <a:close/>
              </a:path>
            </a:pathLst>
          </a:custGeom>
          <a:blipFill>
            <a:blip r:embed="rId2">
              <a:alphaModFix amt="42800"/>
            </a:blip>
            <a:stretch>
              <a:fillRect l="-67079" t="0" r="0" b="-228997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962025"/>
            <a:ext cx="10795583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true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TÜRKİYE SESLİ KİTAP PAZARI &amp; FIRSATLAR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27280" y="1962600"/>
            <a:ext cx="6850013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b="true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Mevcut Durum: Türkiye'de Sesli Kitap Pazarı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27280" y="4924365"/>
            <a:ext cx="6850013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b="true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📢 VoiceActor Türkiye Pazarında Nasıl Yer Edinebilir?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856125" y="2651505"/>
            <a:ext cx="6850013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b="true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Mevcut Durum: Türkiye'de Sesli Kitap Pazarı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856125" y="7229415"/>
            <a:ext cx="6850013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b="true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🚀 Sonuç: Türkiye'deki Büyük Fırsat!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27280" y="2403735"/>
            <a:ext cx="6850013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160"/>
              </a:lnSpc>
              <a:buFont typeface="Arial"/>
              <a:buChar char="•"/>
            </a:pPr>
            <a:r>
              <a:rPr lang="en-US" sz="18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Türkiye’de sesli kitap pazarı hâlâ gelişmekte ve büyümeye açık bir alan.</a:t>
            </a:r>
          </a:p>
          <a:p>
            <a:pPr algn="l" marL="388620" indent="-194310" lvl="1">
              <a:lnSpc>
                <a:spcPts val="2160"/>
              </a:lnSpc>
              <a:buFont typeface="Arial"/>
              <a:buChar char="•"/>
            </a:pPr>
            <a:r>
              <a:rPr lang="en-US" sz="18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Dijital içerik tüketimi artarken, sesli kitap alışkanlığı yeni oturuyor.</a:t>
            </a:r>
          </a:p>
          <a:p>
            <a:pPr algn="l" marL="388620" indent="-194310" lvl="1">
              <a:lnSpc>
                <a:spcPts val="2160"/>
              </a:lnSpc>
              <a:buFont typeface="Arial"/>
              <a:buChar char="•"/>
            </a:pPr>
            <a:r>
              <a:rPr lang="en-US" sz="18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Mobil kullanım yükseliyor! Kullanıcıların %60’ı kitaplara mobil cihazlardan erişiyor.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856125" y="7667565"/>
            <a:ext cx="6850013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160"/>
              </a:lnSpc>
              <a:buFont typeface="Arial"/>
              <a:buChar char="•"/>
            </a:pPr>
            <a:r>
              <a:rPr lang="en-US" sz="18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Pazar şu an küçük ama hızla büyüyor!</a:t>
            </a:r>
          </a:p>
          <a:p>
            <a:pPr algn="l" marL="388620" indent="-194310" lvl="1">
              <a:lnSpc>
                <a:spcPts val="2160"/>
              </a:lnSpc>
              <a:buFont typeface="Arial"/>
              <a:buChar char="•"/>
            </a:pPr>
            <a:r>
              <a:rPr lang="en-US" sz="18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E-Ticaret entegrasyonu ile VoiceActor büyük bir fark yaratabilir.</a:t>
            </a:r>
          </a:p>
          <a:p>
            <a:pPr algn="l" marL="388620" indent="-194310" lvl="1">
              <a:lnSpc>
                <a:spcPts val="2160"/>
              </a:lnSpc>
              <a:buFont typeface="Arial"/>
              <a:buChar char="•"/>
            </a:pPr>
            <a:r>
              <a:rPr lang="en-US" sz="18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İlk hareket avantajı ile erken konumlanma büyük fırsat sunuyor!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61344" y="5676840"/>
            <a:ext cx="6850013" cy="373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🔹 E-Ticaret Entegrasyonu:</a:t>
            </a:r>
          </a:p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Kullanıcılar fiziksel veya dijital kitap satın alırken doğrudan sesli versiyonuna erişebilir.</a:t>
            </a:r>
          </a:p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Bu model, kitap satış platformları için ek gelir kaynağı oluşturur.</a:t>
            </a:r>
          </a:p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🔹 Kitapların Sesli Versiyonlarına Hızlı Erişim:</a:t>
            </a:r>
          </a:p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Kullanıcılar tek tıkla hem okuyabilir hem dinleyebilir.</a:t>
            </a:r>
          </a:p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Ayrı bir platforma gitmeden, satın aldıkları kitapları anında dinleyebilirler.</a:t>
            </a:r>
          </a:p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🔹 Genişleyen Türkçe İçerik Kütüphanesi:</a:t>
            </a:r>
          </a:p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Büyük yayınevleriyle iş birlikleri yaparak Türkçe içerik çeşitliliği artırılabilir.</a:t>
            </a:r>
          </a:p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Bestseller kitaplar + niş içeriklerin seslendirilmesi ile farklı bir segment oluşturulabilir.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856125" y="3092640"/>
            <a:ext cx="6850013" cy="346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✅ Artılar:</a:t>
            </a:r>
          </a:p>
          <a:p>
            <a:pPr algn="l" marL="388620" indent="-194310" lvl="1">
              <a:lnSpc>
                <a:spcPts val="2160"/>
              </a:lnSpc>
              <a:buFont typeface="Arial"/>
              <a:buChar char="•"/>
            </a:pPr>
            <a:r>
              <a:rPr lang="en-US" sz="18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 Storytel, Audioteka ve Dinlebi gibi platformlar sesli kitap pazarını yaygınlaştırıyor.</a:t>
            </a:r>
          </a:p>
          <a:p>
            <a:pPr algn="l" marL="388620" indent="-194310" lvl="1">
              <a:lnSpc>
                <a:spcPts val="2160"/>
              </a:lnSpc>
              <a:buFont typeface="Arial"/>
              <a:buChar char="•"/>
            </a:pPr>
            <a:r>
              <a:rPr lang="en-US" sz="18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 Kullanıcılar sesli kitapları özellikle seyahat, spor ve ev işleri yaparken dinlemeyi tercih ediyor.</a:t>
            </a:r>
          </a:p>
          <a:p>
            <a:pPr algn="l" marL="388620" indent="-194310" lvl="1">
              <a:lnSpc>
                <a:spcPts val="2160"/>
              </a:lnSpc>
              <a:buFont typeface="Arial"/>
              <a:buChar char="•"/>
            </a:pPr>
            <a:r>
              <a:rPr lang="en-US" sz="18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 Abonelik modelleriyle içerik sunuluyor.</a:t>
            </a:r>
          </a:p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❌ Eksiler:</a:t>
            </a:r>
          </a:p>
          <a:p>
            <a:pPr algn="l" marL="388620" indent="-194310" lvl="1">
              <a:lnSpc>
                <a:spcPts val="2160"/>
              </a:lnSpc>
              <a:buFont typeface="Arial"/>
              <a:buChar char="•"/>
            </a:pPr>
            <a:r>
              <a:rPr lang="en-US" sz="18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 Sesli kitaplar hâlâ pahalı ve erişilebilir değil.</a:t>
            </a:r>
          </a:p>
          <a:p>
            <a:pPr algn="l" marL="388620" indent="-194310" lvl="1">
              <a:lnSpc>
                <a:spcPts val="2160"/>
              </a:lnSpc>
              <a:buFont typeface="Arial"/>
              <a:buChar char="•"/>
            </a:pPr>
            <a:r>
              <a:rPr lang="en-US" sz="18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 Her kitap için sesli versiyon mevcut değil.</a:t>
            </a:r>
          </a:p>
          <a:p>
            <a:pPr algn="l" marL="388620" indent="-194310" lvl="1">
              <a:lnSpc>
                <a:spcPts val="2160"/>
              </a:lnSpc>
              <a:buFont typeface="Arial"/>
              <a:buChar char="•"/>
            </a:pPr>
            <a:r>
              <a:rPr lang="en-US" sz="18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 Okuyucular, sesli versiyon için ayrı bir platforma yönelmek zorunda kalıyor.</a:t>
            </a:r>
          </a:p>
          <a:p>
            <a:pPr algn="l" marL="388620" indent="-194310" lvl="1">
              <a:lnSpc>
                <a:spcPts val="2160"/>
              </a:lnSpc>
              <a:buFont typeface="Arial"/>
              <a:buChar char="•"/>
            </a:pPr>
            <a:r>
              <a:rPr lang="en-US" sz="18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 E-ticaret siteleri, kitap satışı sırasında sesli kitap opsiyonu sunmuyor.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-67722"/>
            <a:ext cx="18288000" cy="7373397"/>
          </a:xfrm>
          <a:custGeom>
            <a:avLst/>
            <a:gdLst/>
            <a:ahLst/>
            <a:cxnLst/>
            <a:rect r="r" b="b" t="t" l="l"/>
            <a:pathLst>
              <a:path h="7373397" w="18288000">
                <a:moveTo>
                  <a:pt x="18288000" y="7373397"/>
                </a:moveTo>
                <a:lnTo>
                  <a:pt x="0" y="7373397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7373397"/>
                </a:lnTo>
                <a:close/>
              </a:path>
            </a:pathLst>
          </a:custGeom>
          <a:blipFill>
            <a:blip r:embed="rId2">
              <a:alphaModFix amt="42800"/>
            </a:blip>
            <a:stretch>
              <a:fillRect l="-67079" t="0" r="0" b="-228997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5553087" y="3784551"/>
            <a:ext cx="7181826" cy="0"/>
          </a:xfrm>
          <a:prstGeom prst="line">
            <a:avLst/>
          </a:prstGeom>
          <a:ln cap="flat" w="47625">
            <a:solidFill>
              <a:srgbClr val="1D39E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7995423" y="1917453"/>
            <a:ext cx="2297153" cy="1927860"/>
            <a:chOff x="0" y="0"/>
            <a:chExt cx="3062871" cy="257048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8038" r="0" b="8038"/>
            <a:stretch>
              <a:fillRect/>
            </a:stretch>
          </p:blipFill>
          <p:spPr>
            <a:xfrm flipH="false" flipV="false">
              <a:off x="0" y="0"/>
              <a:ext cx="3062871" cy="2570480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1028700" y="942975"/>
            <a:ext cx="6535592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true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ÜRÜN &amp; TEKNOLOJİ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676775"/>
            <a:ext cx="4496535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b="true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🎯 VoiceActor Nasıl Çalışıyor?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95732" y="4676775"/>
            <a:ext cx="4496535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b="true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🚀 Teknolojik Altyapı ve Kullanılan Teknolojiler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62765" y="4676775"/>
            <a:ext cx="4496535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b="true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📌 Kullanıcıya Nasıl Bir Deneyim Sunuyoruz?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991100"/>
            <a:ext cx="4496535" cy="426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🛒 E-ticaret platformlarına API ile entegre olur → Kullanıcı kitap satın alırken sesli kitap opsiyonunu görebilir.</a:t>
            </a:r>
          </a:p>
          <a:p>
            <a:pPr algn="l">
              <a:lnSpc>
                <a:spcPts val="2160"/>
              </a:lnSpc>
            </a:pPr>
          </a:p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🎧 Yapay Zeka Destekli Seslendirme ile Anında Üretim → Sesli kitap geleneksel stüdyo prodüksiyonuna gerek kalmadan hızlıca oluşturulur.</a:t>
            </a:r>
          </a:p>
          <a:p>
            <a:pPr algn="l">
              <a:lnSpc>
                <a:spcPts val="2160"/>
              </a:lnSpc>
            </a:pPr>
          </a:p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📱 Çoklu cihaz desteği sunar → Mobil, web, tablet, akıllı asistanlar (Alexa, Google Assistant) ile uyumlu çalışır.</a:t>
            </a:r>
          </a:p>
          <a:p>
            <a:pPr algn="l">
              <a:lnSpc>
                <a:spcPts val="2160"/>
              </a:lnSpc>
            </a:pPr>
          </a:p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🔊 Farklı ses tonları ve dillerde yapay zeka seslendirme sunar → Kullanıcılar tercih ettiği sesleri seçebilir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95732" y="5305425"/>
            <a:ext cx="4496535" cy="400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🧠 Gelişmiş Yapay Zeka Seslendirme → Doğal insan sesi kalitesinde okuma deneyimi sunar.</a:t>
            </a:r>
          </a:p>
          <a:p>
            <a:pPr algn="l">
              <a:lnSpc>
                <a:spcPts val="2160"/>
              </a:lnSpc>
            </a:pPr>
          </a:p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☁️ Bulut Tabanlı Entegrasyon → Kitap e-ticaret siteleri ile API aracılığıyla doğrudan bağlanır.</a:t>
            </a:r>
          </a:p>
          <a:p>
            <a:pPr algn="l">
              <a:lnSpc>
                <a:spcPts val="2160"/>
              </a:lnSpc>
            </a:pPr>
          </a:p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🎙️ Gelişmiş Metinden Sese (TTS) Teknolojisi → Duygusal tonlama, hız ayarı, aksan seçenekleri sunar.</a:t>
            </a:r>
          </a:p>
          <a:p>
            <a:pPr algn="l">
              <a:lnSpc>
                <a:spcPts val="2160"/>
              </a:lnSpc>
            </a:pPr>
          </a:p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📢 Gerçek Zamanlı Sesli Kitap Üretimi → Kitap yüklendiğinde yapay zeka anında seslendirir, ek maliyet olmadan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62765" y="5305425"/>
            <a:ext cx="4496535" cy="346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📖 Okuma ve dinleme deneyimini tek bir platformda birleştiriyoruz.</a:t>
            </a:r>
          </a:p>
          <a:p>
            <a:pPr algn="l">
              <a:lnSpc>
                <a:spcPts val="2160"/>
              </a:lnSpc>
            </a:pPr>
          </a:p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📲 Kullanıcılar, satın aldıkları kitabın yapay zeka seslendirilmiş versiyonuna anında erişebiliyor.</a:t>
            </a:r>
          </a:p>
          <a:p>
            <a:pPr algn="l">
              <a:lnSpc>
                <a:spcPts val="2160"/>
              </a:lnSpc>
            </a:pPr>
          </a:p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🗣 Özel ses seçenekleri sunuyoruz. (Farklı tonlar, diller, hız ayarları)</a:t>
            </a:r>
          </a:p>
          <a:p>
            <a:pPr algn="l">
              <a:lnSpc>
                <a:spcPts val="2160"/>
              </a:lnSpc>
            </a:pPr>
          </a:p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1D1D1F"/>
                </a:solidFill>
                <a:latin typeface="Montserrat"/>
                <a:ea typeface="Montserrat"/>
                <a:cs typeface="Montserrat"/>
                <a:sym typeface="Montserrat"/>
              </a:rPr>
              <a:t>🚀 Geleneksel sesli kitap prodüksiyonuna kıyasla 10 kat daha hızlı üretim!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191237"/>
            <a:ext cx="18288000" cy="4134126"/>
          </a:xfrm>
          <a:custGeom>
            <a:avLst/>
            <a:gdLst/>
            <a:ahLst/>
            <a:cxnLst/>
            <a:rect r="r" b="b" t="t" l="l"/>
            <a:pathLst>
              <a:path h="4134126" w="18288000">
                <a:moveTo>
                  <a:pt x="0" y="0"/>
                </a:moveTo>
                <a:lnTo>
                  <a:pt x="18288000" y="0"/>
                </a:lnTo>
                <a:lnTo>
                  <a:pt x="18288000" y="4134126"/>
                </a:lnTo>
                <a:lnTo>
                  <a:pt x="0" y="4134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</a:blip>
            <a:stretch>
              <a:fillRect l="0" t="-194726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557207"/>
            <a:ext cx="17441881" cy="333375"/>
            <a:chOff x="0" y="0"/>
            <a:chExt cx="23255841" cy="444500"/>
          </a:xfrm>
        </p:grpSpPr>
        <p:sp>
          <p:nvSpPr>
            <p:cNvPr name="AutoShape 4" id="4"/>
            <p:cNvSpPr/>
            <p:nvPr/>
          </p:nvSpPr>
          <p:spPr>
            <a:xfrm>
              <a:off x="0" y="228600"/>
              <a:ext cx="23255841" cy="0"/>
            </a:xfrm>
            <a:prstGeom prst="line">
              <a:avLst/>
            </a:prstGeom>
            <a:ln cap="rnd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" id="5"/>
            <p:cNvGrpSpPr/>
            <p:nvPr/>
          </p:nvGrpSpPr>
          <p:grpSpPr>
            <a:xfrm rot="0">
              <a:off x="0" y="12700"/>
              <a:ext cx="431800" cy="431800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5718078" y="0"/>
              <a:ext cx="431800" cy="431800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11436156" y="0"/>
              <a:ext cx="431800" cy="431800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17154234" y="0"/>
              <a:ext cx="431800" cy="431800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name="TextBox 13" id="13"/>
          <p:cNvSpPr txBox="true"/>
          <p:nvPr/>
        </p:nvSpPr>
        <p:spPr>
          <a:xfrm rot="0">
            <a:off x="1028700" y="942975"/>
            <a:ext cx="6535592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true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İŞ MODELİ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28700" y="4155525"/>
            <a:ext cx="15870100" cy="2762250"/>
            <a:chOff x="0" y="0"/>
            <a:chExt cx="21160133" cy="3683000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0"/>
              <a:ext cx="4593632" cy="838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2100" b="true">
                  <a:solidFill>
                    <a:srgbClr val="1D1D1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📌 Satış Ortaklığı Modeli (Revenue Sharing)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5525037" y="0"/>
              <a:ext cx="4593632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2100" b="true">
                  <a:solidFill>
                    <a:srgbClr val="1D1D1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📌 Abonelik Modeli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1045769" y="0"/>
              <a:ext cx="4593632" cy="838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2100" b="true">
                  <a:solidFill>
                    <a:srgbClr val="1D1D1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📌 Premium İçerik &amp; Lisanslama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6566501" y="0"/>
              <a:ext cx="4593632" cy="838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2100" b="true">
                  <a:solidFill>
                    <a:srgbClr val="1D1D1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📌 B2B Entegrasyon Modeli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838200"/>
              <a:ext cx="4593632" cy="2844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88620" indent="-194310" lvl="1">
                <a:lnSpc>
                  <a:spcPts val="2160"/>
                </a:lnSpc>
                <a:buFont typeface="Arial"/>
                <a:buChar char="•"/>
              </a:pPr>
              <a:r>
                <a:rPr lang="en-US" sz="1800">
                  <a:solidFill>
                    <a:srgbClr val="1D1D1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E-ticaret platformları, sesli kitap satışlarından komisyon alır.</a:t>
              </a:r>
            </a:p>
            <a:p>
              <a:pPr algn="l" marL="388620" indent="-194310" lvl="1">
                <a:lnSpc>
                  <a:spcPts val="2160"/>
                </a:lnSpc>
                <a:buFont typeface="Arial"/>
                <a:buChar char="•"/>
              </a:pPr>
              <a:r>
                <a:rPr lang="en-US" sz="1800">
                  <a:solidFill>
                    <a:srgbClr val="1D1D1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Kitap satıcıları, ek bir gelir kaynağı yaratır.</a:t>
              </a:r>
            </a:p>
            <a:p>
              <a:pPr algn="l" marL="388620" indent="-194310" lvl="1">
                <a:lnSpc>
                  <a:spcPts val="2160"/>
                </a:lnSpc>
                <a:buFont typeface="Arial"/>
                <a:buChar char="•"/>
              </a:pPr>
              <a:r>
                <a:rPr lang="en-US" sz="1800">
                  <a:solidFill>
                    <a:srgbClr val="1D1D1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VoiceActor, her satıştan %X oranında pay alır.</a:t>
              </a:r>
            </a:p>
            <a:p>
              <a:pPr algn="l">
                <a:lnSpc>
                  <a:spcPts val="2160"/>
                </a:lnSpc>
              </a:pP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5525037" y="838200"/>
              <a:ext cx="4593632" cy="2489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88620" indent="-194310" lvl="1">
                <a:lnSpc>
                  <a:spcPts val="2160"/>
                </a:lnSpc>
                <a:buFont typeface="Arial"/>
                <a:buChar char="•"/>
              </a:pPr>
              <a:r>
                <a:rPr lang="en-US" sz="1800">
                  <a:solidFill>
                    <a:srgbClr val="1D1D1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Kullanıcılar aylık veya yıllık abonelik ile sınırsız sesli kitap erişimi alabilir.</a:t>
              </a:r>
            </a:p>
            <a:p>
              <a:pPr algn="l" marL="388620" indent="-194310" lvl="1">
                <a:lnSpc>
                  <a:spcPts val="2160"/>
                </a:lnSpc>
                <a:buFont typeface="Arial"/>
                <a:buChar char="•"/>
              </a:pPr>
              <a:r>
                <a:rPr lang="en-US" sz="1800">
                  <a:solidFill>
                    <a:srgbClr val="1D1D1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Yayıncılar, içeriklerini VoiceActor platformuna ekleyerek dinlenme başına gelir elde eder.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1045769" y="838200"/>
              <a:ext cx="4593632" cy="2489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88620" indent="-194310" lvl="1">
                <a:lnSpc>
                  <a:spcPts val="2160"/>
                </a:lnSpc>
                <a:buFont typeface="Arial"/>
                <a:buChar char="•"/>
              </a:pPr>
              <a:r>
                <a:rPr lang="en-US" sz="1800">
                  <a:solidFill>
                    <a:srgbClr val="1D1D1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Premium seslendirme seçenekleri sunarak ek ücret alınabilir.</a:t>
              </a:r>
            </a:p>
            <a:p>
              <a:pPr algn="l" marL="388620" indent="-194310" lvl="1">
                <a:lnSpc>
                  <a:spcPts val="2160"/>
                </a:lnSpc>
                <a:buFont typeface="Arial"/>
                <a:buChar char="•"/>
              </a:pPr>
              <a:r>
                <a:rPr lang="en-US" sz="1800">
                  <a:solidFill>
                    <a:srgbClr val="1D1D1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Büyük yayınevleriyle iş birliği yapılarak özel içerikler sunulabilir.</a:t>
              </a:r>
            </a:p>
            <a:p>
              <a:pPr algn="l">
                <a:lnSpc>
                  <a:spcPts val="2160"/>
                </a:lnSpc>
              </a:pP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6566501" y="838200"/>
              <a:ext cx="4593632" cy="2844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88620" indent="-194310" lvl="1">
                <a:lnSpc>
                  <a:spcPts val="2160"/>
                </a:lnSpc>
                <a:buFont typeface="Arial"/>
                <a:buChar char="•"/>
              </a:pPr>
              <a:r>
                <a:rPr lang="en-US" sz="1800">
                  <a:solidFill>
                    <a:srgbClr val="1D1D1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Yayıncılar ve e-ticaret platformları VoiceActor’un API’sini kullanarak sesli kitaplarını kendi platformlarında sunabilir.</a:t>
              </a:r>
            </a:p>
            <a:p>
              <a:pPr algn="l" marL="388620" indent="-194310" lvl="1">
                <a:lnSpc>
                  <a:spcPts val="2160"/>
                </a:lnSpc>
                <a:buFont typeface="Arial"/>
                <a:buChar char="•"/>
              </a:pPr>
              <a:r>
                <a:rPr lang="en-US" sz="1800">
                  <a:solidFill>
                    <a:srgbClr val="1D1D1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Özel API entegrasyonu için lisans bedeli alınabilir.</a:t>
              </a:r>
            </a:p>
            <a:p>
              <a:pPr algn="l">
                <a:lnSpc>
                  <a:spcPts val="2160"/>
                </a:lnSpc>
              </a:pPr>
            </a:p>
          </p:txBody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6093590" y="1028700"/>
            <a:ext cx="1900730" cy="887054"/>
            <a:chOff x="0" y="0"/>
            <a:chExt cx="2534310" cy="118273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63500" y="591566"/>
              <a:ext cx="802386" cy="527685"/>
            </a:xfrm>
            <a:custGeom>
              <a:avLst/>
              <a:gdLst/>
              <a:ahLst/>
              <a:cxnLst/>
              <a:rect r="r" b="b" t="t" l="l"/>
              <a:pathLst>
                <a:path h="527685" w="802386">
                  <a:moveTo>
                    <a:pt x="802386" y="0"/>
                  </a:moveTo>
                  <a:lnTo>
                    <a:pt x="0" y="0"/>
                  </a:lnTo>
                  <a:lnTo>
                    <a:pt x="0" y="527685"/>
                  </a:lnTo>
                  <a:lnTo>
                    <a:pt x="802386" y="0"/>
                  </a:lnTo>
                  <a:close/>
                </a:path>
              </a:pathLst>
            </a:custGeom>
            <a:solidFill>
              <a:srgbClr val="363949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63500" y="63754"/>
              <a:ext cx="802386" cy="527685"/>
            </a:xfrm>
            <a:custGeom>
              <a:avLst/>
              <a:gdLst/>
              <a:ahLst/>
              <a:cxnLst/>
              <a:rect r="r" b="b" t="t" l="l"/>
              <a:pathLst>
                <a:path h="527685" w="802386">
                  <a:moveTo>
                    <a:pt x="802386" y="0"/>
                  </a:moveTo>
                  <a:lnTo>
                    <a:pt x="0" y="0"/>
                  </a:lnTo>
                  <a:lnTo>
                    <a:pt x="0" y="527685"/>
                  </a:lnTo>
                  <a:lnTo>
                    <a:pt x="802386" y="0"/>
                  </a:lnTo>
                  <a:close/>
                </a:path>
              </a:pathLst>
            </a:custGeom>
            <a:solidFill>
              <a:srgbClr val="363949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865886" y="63754"/>
              <a:ext cx="802513" cy="1055497"/>
            </a:xfrm>
            <a:custGeom>
              <a:avLst/>
              <a:gdLst/>
              <a:ahLst/>
              <a:cxnLst/>
              <a:rect r="r" b="b" t="t" l="l"/>
              <a:pathLst>
                <a:path h="1055497" w="802513">
                  <a:moveTo>
                    <a:pt x="802513" y="0"/>
                  </a:moveTo>
                  <a:lnTo>
                    <a:pt x="0" y="0"/>
                  </a:lnTo>
                  <a:lnTo>
                    <a:pt x="0" y="1055497"/>
                  </a:lnTo>
                  <a:lnTo>
                    <a:pt x="802386" y="527685"/>
                  </a:lnTo>
                  <a:lnTo>
                    <a:pt x="254" y="527685"/>
                  </a:lnTo>
                  <a:lnTo>
                    <a:pt x="802513" y="0"/>
                  </a:lnTo>
                  <a:close/>
                </a:path>
              </a:pathLst>
            </a:custGeom>
            <a:solidFill>
              <a:srgbClr val="363949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668399" y="63500"/>
              <a:ext cx="802386" cy="527685"/>
            </a:xfrm>
            <a:custGeom>
              <a:avLst/>
              <a:gdLst/>
              <a:ahLst/>
              <a:cxnLst/>
              <a:rect r="r" b="b" t="t" l="l"/>
              <a:pathLst>
                <a:path h="527685" w="802386">
                  <a:moveTo>
                    <a:pt x="802386" y="0"/>
                  </a:moveTo>
                  <a:lnTo>
                    <a:pt x="0" y="0"/>
                  </a:lnTo>
                  <a:lnTo>
                    <a:pt x="0" y="527685"/>
                  </a:lnTo>
                  <a:lnTo>
                    <a:pt x="802386" y="0"/>
                  </a:lnTo>
                  <a:close/>
                </a:path>
              </a:pathLst>
            </a:custGeom>
            <a:solidFill>
              <a:srgbClr val="363949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668399" y="591312"/>
              <a:ext cx="802386" cy="527685"/>
            </a:xfrm>
            <a:custGeom>
              <a:avLst/>
              <a:gdLst/>
              <a:ahLst/>
              <a:cxnLst/>
              <a:rect r="r" b="b" t="t" l="l"/>
              <a:pathLst>
                <a:path h="527685" w="802386">
                  <a:moveTo>
                    <a:pt x="802386" y="0"/>
                  </a:moveTo>
                  <a:lnTo>
                    <a:pt x="0" y="0"/>
                  </a:lnTo>
                  <a:lnTo>
                    <a:pt x="0" y="527685"/>
                  </a:lnTo>
                  <a:lnTo>
                    <a:pt x="802386" y="0"/>
                  </a:lnTo>
                  <a:close/>
                </a:path>
              </a:pathLst>
            </a:custGeom>
            <a:solidFill>
              <a:srgbClr val="363949"/>
            </a:solid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7712983"/>
            <a:ext cx="19454635" cy="3527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93"/>
              </a:lnSpc>
            </a:pPr>
            <a:r>
              <a:rPr lang="en-US" b="true" sz="20709">
                <a:solidFill>
                  <a:srgbClr val="F7F7F7">
                    <a:alpha val="64706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VOICEACTOR</a:t>
            </a:r>
          </a:p>
        </p:txBody>
      </p:sp>
      <p:sp>
        <p:nvSpPr>
          <p:cNvPr name="Freeform 3" id="3"/>
          <p:cNvSpPr/>
          <p:nvPr/>
        </p:nvSpPr>
        <p:spPr>
          <a:xfrm flipH="false" flipV="true" rot="0">
            <a:off x="0" y="-67722"/>
            <a:ext cx="18288000" cy="7373397"/>
          </a:xfrm>
          <a:custGeom>
            <a:avLst/>
            <a:gdLst/>
            <a:ahLst/>
            <a:cxnLst/>
            <a:rect r="r" b="b" t="t" l="l"/>
            <a:pathLst>
              <a:path h="7373397" w="18288000">
                <a:moveTo>
                  <a:pt x="0" y="7373397"/>
                </a:moveTo>
                <a:lnTo>
                  <a:pt x="18288000" y="7373397"/>
                </a:lnTo>
                <a:lnTo>
                  <a:pt x="18288000" y="0"/>
                </a:lnTo>
                <a:lnTo>
                  <a:pt x="0" y="0"/>
                </a:lnTo>
                <a:lnTo>
                  <a:pt x="0" y="7373397"/>
                </a:lnTo>
                <a:close/>
              </a:path>
            </a:pathLst>
          </a:custGeom>
          <a:blipFill>
            <a:blip r:embed="rId2">
              <a:alphaModFix amt="42800"/>
            </a:blip>
            <a:stretch>
              <a:fillRect l="-67079" t="0" r="0" b="-228997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74875" y="2312097"/>
            <a:ext cx="16138249" cy="6798248"/>
            <a:chOff x="0" y="0"/>
            <a:chExt cx="21517666" cy="9064331"/>
          </a:xfrm>
        </p:grpSpPr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0" y="1853271"/>
              <a:ext cx="21394531" cy="38100"/>
              <a:chOff x="0" y="0"/>
              <a:chExt cx="21394534" cy="381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1394547" cy="38100"/>
              </a:xfrm>
              <a:custGeom>
                <a:avLst/>
                <a:gdLst/>
                <a:ahLst/>
                <a:cxnLst/>
                <a:rect r="r" b="b" t="t" l="l"/>
                <a:pathLst>
                  <a:path h="38100" w="21394547">
                    <a:moveTo>
                      <a:pt x="0" y="0"/>
                    </a:moveTo>
                    <a:lnTo>
                      <a:pt x="21394547" y="0"/>
                    </a:lnTo>
                    <a:lnTo>
                      <a:pt x="21394547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D2DDE5"/>
              </a:solidFill>
            </p:spPr>
          </p:sp>
        </p:grpSp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0" y="858520"/>
              <a:ext cx="21394531" cy="38100"/>
              <a:chOff x="0" y="0"/>
              <a:chExt cx="21394534" cy="381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1394547" cy="38100"/>
              </a:xfrm>
              <a:custGeom>
                <a:avLst/>
                <a:gdLst/>
                <a:ahLst/>
                <a:cxnLst/>
                <a:rect r="r" b="b" t="t" l="l"/>
                <a:pathLst>
                  <a:path h="38100" w="21394547">
                    <a:moveTo>
                      <a:pt x="0" y="0"/>
                    </a:moveTo>
                    <a:lnTo>
                      <a:pt x="21394547" y="0"/>
                    </a:lnTo>
                    <a:lnTo>
                      <a:pt x="21394547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D2DDE5"/>
              </a:solidFill>
            </p:spPr>
          </p:sp>
        </p:grpSp>
        <p:grpSp>
          <p:nvGrpSpPr>
            <p:cNvPr name="Group 9" id="9"/>
            <p:cNvGrpSpPr>
              <a:grpSpLocks noChangeAspect="true"/>
            </p:cNvGrpSpPr>
            <p:nvPr/>
          </p:nvGrpSpPr>
          <p:grpSpPr>
            <a:xfrm rot="0">
              <a:off x="0" y="2749891"/>
              <a:ext cx="21394531" cy="38100"/>
              <a:chOff x="0" y="0"/>
              <a:chExt cx="21394534" cy="381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1394547" cy="38100"/>
              </a:xfrm>
              <a:custGeom>
                <a:avLst/>
                <a:gdLst/>
                <a:ahLst/>
                <a:cxnLst/>
                <a:rect r="r" b="b" t="t" l="l"/>
                <a:pathLst>
                  <a:path h="38100" w="21394547">
                    <a:moveTo>
                      <a:pt x="0" y="0"/>
                    </a:moveTo>
                    <a:lnTo>
                      <a:pt x="21394547" y="0"/>
                    </a:lnTo>
                    <a:lnTo>
                      <a:pt x="21394547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D2DDE5"/>
              </a:solidFill>
            </p:spPr>
          </p:sp>
        </p:grpSp>
        <p:grpSp>
          <p:nvGrpSpPr>
            <p:cNvPr name="Group 11" id="11"/>
            <p:cNvGrpSpPr>
              <a:grpSpLocks noChangeAspect="true"/>
            </p:cNvGrpSpPr>
            <p:nvPr/>
          </p:nvGrpSpPr>
          <p:grpSpPr>
            <a:xfrm rot="0">
              <a:off x="0" y="7232991"/>
              <a:ext cx="21394531" cy="38100"/>
              <a:chOff x="0" y="0"/>
              <a:chExt cx="21394534" cy="381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1394547" cy="38100"/>
              </a:xfrm>
              <a:custGeom>
                <a:avLst/>
                <a:gdLst/>
                <a:ahLst/>
                <a:cxnLst/>
                <a:rect r="r" b="b" t="t" l="l"/>
                <a:pathLst>
                  <a:path h="38100" w="21394547">
                    <a:moveTo>
                      <a:pt x="0" y="0"/>
                    </a:moveTo>
                    <a:lnTo>
                      <a:pt x="21394547" y="0"/>
                    </a:lnTo>
                    <a:lnTo>
                      <a:pt x="21394547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D2DDE5"/>
              </a:solidFill>
            </p:spPr>
          </p:sp>
        </p:grpSp>
        <p:grpSp>
          <p:nvGrpSpPr>
            <p:cNvPr name="Group 13" id="13"/>
            <p:cNvGrpSpPr>
              <a:grpSpLocks noChangeAspect="true"/>
            </p:cNvGrpSpPr>
            <p:nvPr/>
          </p:nvGrpSpPr>
          <p:grpSpPr>
            <a:xfrm rot="0">
              <a:off x="0" y="3646511"/>
              <a:ext cx="21394531" cy="38100"/>
              <a:chOff x="0" y="0"/>
              <a:chExt cx="21394534" cy="381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1394547" cy="38100"/>
              </a:xfrm>
              <a:custGeom>
                <a:avLst/>
                <a:gdLst/>
                <a:ahLst/>
                <a:cxnLst/>
                <a:rect r="r" b="b" t="t" l="l"/>
                <a:pathLst>
                  <a:path h="38100" w="21394547">
                    <a:moveTo>
                      <a:pt x="0" y="0"/>
                    </a:moveTo>
                    <a:lnTo>
                      <a:pt x="21394547" y="0"/>
                    </a:lnTo>
                    <a:lnTo>
                      <a:pt x="21394547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D2DDE5"/>
              </a:solidFill>
            </p:spPr>
          </p:sp>
        </p:grpSp>
        <p:grpSp>
          <p:nvGrpSpPr>
            <p:cNvPr name="Group 15" id="15"/>
            <p:cNvGrpSpPr>
              <a:grpSpLocks noChangeAspect="true"/>
            </p:cNvGrpSpPr>
            <p:nvPr/>
          </p:nvGrpSpPr>
          <p:grpSpPr>
            <a:xfrm rot="0">
              <a:off x="0" y="8129611"/>
              <a:ext cx="21394531" cy="38100"/>
              <a:chOff x="0" y="0"/>
              <a:chExt cx="21394534" cy="381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21394547" cy="38100"/>
              </a:xfrm>
              <a:custGeom>
                <a:avLst/>
                <a:gdLst/>
                <a:ahLst/>
                <a:cxnLst/>
                <a:rect r="r" b="b" t="t" l="l"/>
                <a:pathLst>
                  <a:path h="38100" w="21394547">
                    <a:moveTo>
                      <a:pt x="0" y="0"/>
                    </a:moveTo>
                    <a:lnTo>
                      <a:pt x="21394547" y="0"/>
                    </a:lnTo>
                    <a:lnTo>
                      <a:pt x="21394547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D2DDE5"/>
              </a:solidFill>
            </p:spPr>
          </p:sp>
        </p:grpSp>
        <p:grpSp>
          <p:nvGrpSpPr>
            <p:cNvPr name="Group 17" id="17"/>
            <p:cNvGrpSpPr>
              <a:grpSpLocks noChangeAspect="true"/>
            </p:cNvGrpSpPr>
            <p:nvPr/>
          </p:nvGrpSpPr>
          <p:grpSpPr>
            <a:xfrm rot="0">
              <a:off x="0" y="4543131"/>
              <a:ext cx="21394531" cy="38100"/>
              <a:chOff x="0" y="0"/>
              <a:chExt cx="21394534" cy="381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21394547" cy="38100"/>
              </a:xfrm>
              <a:custGeom>
                <a:avLst/>
                <a:gdLst/>
                <a:ahLst/>
                <a:cxnLst/>
                <a:rect r="r" b="b" t="t" l="l"/>
                <a:pathLst>
                  <a:path h="38100" w="21394547">
                    <a:moveTo>
                      <a:pt x="0" y="0"/>
                    </a:moveTo>
                    <a:lnTo>
                      <a:pt x="21394547" y="0"/>
                    </a:lnTo>
                    <a:lnTo>
                      <a:pt x="21394547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D2DDE5"/>
              </a:solidFill>
            </p:spPr>
          </p:sp>
        </p:grpSp>
        <p:grpSp>
          <p:nvGrpSpPr>
            <p:cNvPr name="Group 19" id="19"/>
            <p:cNvGrpSpPr>
              <a:grpSpLocks noChangeAspect="true"/>
            </p:cNvGrpSpPr>
            <p:nvPr/>
          </p:nvGrpSpPr>
          <p:grpSpPr>
            <a:xfrm rot="0">
              <a:off x="0" y="9026231"/>
              <a:ext cx="21394531" cy="38100"/>
              <a:chOff x="0" y="0"/>
              <a:chExt cx="21394534" cy="381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21394547" cy="38100"/>
              </a:xfrm>
              <a:custGeom>
                <a:avLst/>
                <a:gdLst/>
                <a:ahLst/>
                <a:cxnLst/>
                <a:rect r="r" b="b" t="t" l="l"/>
                <a:pathLst>
                  <a:path h="38100" w="21394547">
                    <a:moveTo>
                      <a:pt x="0" y="0"/>
                    </a:moveTo>
                    <a:lnTo>
                      <a:pt x="21394547" y="0"/>
                    </a:lnTo>
                    <a:lnTo>
                      <a:pt x="21394547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D2DDE5"/>
              </a:solidFill>
            </p:spPr>
          </p:sp>
        </p:grpSp>
        <p:grpSp>
          <p:nvGrpSpPr>
            <p:cNvPr name="Group 21" id="21"/>
            <p:cNvGrpSpPr>
              <a:grpSpLocks noChangeAspect="true"/>
            </p:cNvGrpSpPr>
            <p:nvPr/>
          </p:nvGrpSpPr>
          <p:grpSpPr>
            <a:xfrm rot="0">
              <a:off x="0" y="5439751"/>
              <a:ext cx="21394531" cy="38100"/>
              <a:chOff x="0" y="0"/>
              <a:chExt cx="21394534" cy="381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21394547" cy="38100"/>
              </a:xfrm>
              <a:custGeom>
                <a:avLst/>
                <a:gdLst/>
                <a:ahLst/>
                <a:cxnLst/>
                <a:rect r="r" b="b" t="t" l="l"/>
                <a:pathLst>
                  <a:path h="38100" w="21394547">
                    <a:moveTo>
                      <a:pt x="0" y="0"/>
                    </a:moveTo>
                    <a:lnTo>
                      <a:pt x="21394547" y="0"/>
                    </a:lnTo>
                    <a:lnTo>
                      <a:pt x="21394547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D2DDE5"/>
              </a:solidFill>
            </p:spPr>
          </p:sp>
        </p:grpSp>
        <p:grpSp>
          <p:nvGrpSpPr>
            <p:cNvPr name="Group 23" id="23"/>
            <p:cNvGrpSpPr>
              <a:grpSpLocks noChangeAspect="true"/>
            </p:cNvGrpSpPr>
            <p:nvPr/>
          </p:nvGrpSpPr>
          <p:grpSpPr>
            <a:xfrm rot="0">
              <a:off x="0" y="6336371"/>
              <a:ext cx="21394531" cy="38100"/>
              <a:chOff x="0" y="0"/>
              <a:chExt cx="21394534" cy="381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21394547" cy="38100"/>
              </a:xfrm>
              <a:custGeom>
                <a:avLst/>
                <a:gdLst/>
                <a:ahLst/>
                <a:cxnLst/>
                <a:rect r="r" b="b" t="t" l="l"/>
                <a:pathLst>
                  <a:path h="38100" w="21394547">
                    <a:moveTo>
                      <a:pt x="0" y="0"/>
                    </a:moveTo>
                    <a:lnTo>
                      <a:pt x="21394547" y="0"/>
                    </a:lnTo>
                    <a:lnTo>
                      <a:pt x="21394547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rgbClr val="D2DDE5"/>
              </a:solidFill>
            </p:spPr>
          </p:sp>
        </p:grpSp>
        <p:grpSp>
          <p:nvGrpSpPr>
            <p:cNvPr name="Group 25" id="25"/>
            <p:cNvGrpSpPr>
              <a:grpSpLocks noChangeAspect="true"/>
            </p:cNvGrpSpPr>
            <p:nvPr/>
          </p:nvGrpSpPr>
          <p:grpSpPr>
            <a:xfrm rot="0">
              <a:off x="5852186" y="132594"/>
              <a:ext cx="43830" cy="8931737"/>
              <a:chOff x="0" y="0"/>
              <a:chExt cx="38100" cy="776400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38100" cy="7764018"/>
              </a:xfrm>
              <a:custGeom>
                <a:avLst/>
                <a:gdLst/>
                <a:ahLst/>
                <a:cxnLst/>
                <a:rect r="r" b="b" t="t" l="l"/>
                <a:pathLst>
                  <a:path h="7764018" w="38100">
                    <a:moveTo>
                      <a:pt x="38100" y="0"/>
                    </a:moveTo>
                    <a:lnTo>
                      <a:pt x="38100" y="7764018"/>
                    </a:lnTo>
                    <a:lnTo>
                      <a:pt x="0" y="77640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DE5"/>
              </a:solidFill>
            </p:spPr>
          </p:sp>
        </p:grpSp>
        <p:grpSp>
          <p:nvGrpSpPr>
            <p:cNvPr name="Group 27" id="27"/>
            <p:cNvGrpSpPr>
              <a:grpSpLocks noChangeAspect="true"/>
            </p:cNvGrpSpPr>
            <p:nvPr/>
          </p:nvGrpSpPr>
          <p:grpSpPr>
            <a:xfrm rot="0">
              <a:off x="13601345" y="112444"/>
              <a:ext cx="43929" cy="8951887"/>
              <a:chOff x="0" y="0"/>
              <a:chExt cx="38100" cy="7764005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38100" cy="7764018"/>
              </a:xfrm>
              <a:custGeom>
                <a:avLst/>
                <a:gdLst/>
                <a:ahLst/>
                <a:cxnLst/>
                <a:rect r="r" b="b" t="t" l="l"/>
                <a:pathLst>
                  <a:path h="7764018" w="38100">
                    <a:moveTo>
                      <a:pt x="38100" y="0"/>
                    </a:moveTo>
                    <a:lnTo>
                      <a:pt x="38100" y="7764018"/>
                    </a:lnTo>
                    <a:lnTo>
                      <a:pt x="0" y="77640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DE5"/>
              </a:solidFill>
            </p:spPr>
          </p:sp>
        </p:grpSp>
        <p:grpSp>
          <p:nvGrpSpPr>
            <p:cNvPr name="Group 29" id="29"/>
            <p:cNvGrpSpPr>
              <a:grpSpLocks noChangeAspect="true"/>
            </p:cNvGrpSpPr>
            <p:nvPr/>
          </p:nvGrpSpPr>
          <p:grpSpPr>
            <a:xfrm rot="0">
              <a:off x="21350888" y="170694"/>
              <a:ext cx="43643" cy="8893637"/>
              <a:chOff x="0" y="0"/>
              <a:chExt cx="38100" cy="7764005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38100" cy="7764018"/>
              </a:xfrm>
              <a:custGeom>
                <a:avLst/>
                <a:gdLst/>
                <a:ahLst/>
                <a:cxnLst/>
                <a:rect r="r" b="b" t="t" l="l"/>
                <a:pathLst>
                  <a:path h="7764018" w="38100">
                    <a:moveTo>
                      <a:pt x="38100" y="0"/>
                    </a:moveTo>
                    <a:lnTo>
                      <a:pt x="38100" y="7764018"/>
                    </a:lnTo>
                    <a:lnTo>
                      <a:pt x="0" y="77640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DE5"/>
              </a:solidFill>
            </p:spPr>
          </p:sp>
        </p:grpSp>
        <p:grpSp>
          <p:nvGrpSpPr>
            <p:cNvPr name="Group 31" id="31"/>
            <p:cNvGrpSpPr>
              <a:grpSpLocks noChangeAspect="true"/>
            </p:cNvGrpSpPr>
            <p:nvPr/>
          </p:nvGrpSpPr>
          <p:grpSpPr>
            <a:xfrm rot="0">
              <a:off x="8431968" y="132594"/>
              <a:ext cx="43830" cy="8931737"/>
              <a:chOff x="0" y="0"/>
              <a:chExt cx="38100" cy="7764005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38100" cy="7764018"/>
              </a:xfrm>
              <a:custGeom>
                <a:avLst/>
                <a:gdLst/>
                <a:ahLst/>
                <a:cxnLst/>
                <a:rect r="r" b="b" t="t" l="l"/>
                <a:pathLst>
                  <a:path h="7764018" w="38100">
                    <a:moveTo>
                      <a:pt x="38100" y="0"/>
                    </a:moveTo>
                    <a:lnTo>
                      <a:pt x="38100" y="7764018"/>
                    </a:lnTo>
                    <a:lnTo>
                      <a:pt x="0" y="77640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DE5"/>
              </a:solidFill>
            </p:spPr>
          </p:sp>
        </p:grpSp>
        <p:grpSp>
          <p:nvGrpSpPr>
            <p:cNvPr name="Group 33" id="33"/>
            <p:cNvGrpSpPr>
              <a:grpSpLocks noChangeAspect="true"/>
            </p:cNvGrpSpPr>
            <p:nvPr/>
          </p:nvGrpSpPr>
          <p:grpSpPr>
            <a:xfrm rot="0">
              <a:off x="16189487" y="132594"/>
              <a:ext cx="43830" cy="8931737"/>
              <a:chOff x="0" y="0"/>
              <a:chExt cx="38100" cy="7764005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38100" cy="7764018"/>
              </a:xfrm>
              <a:custGeom>
                <a:avLst/>
                <a:gdLst/>
                <a:ahLst/>
                <a:cxnLst/>
                <a:rect r="r" b="b" t="t" l="l"/>
                <a:pathLst>
                  <a:path h="7764018" w="38100">
                    <a:moveTo>
                      <a:pt x="38100" y="0"/>
                    </a:moveTo>
                    <a:lnTo>
                      <a:pt x="38100" y="7764018"/>
                    </a:lnTo>
                    <a:lnTo>
                      <a:pt x="0" y="77640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DE5"/>
              </a:solidFill>
            </p:spPr>
          </p:sp>
        </p:grpSp>
        <p:grpSp>
          <p:nvGrpSpPr>
            <p:cNvPr name="Group 35" id="35"/>
            <p:cNvGrpSpPr>
              <a:grpSpLocks noChangeAspect="true"/>
            </p:cNvGrpSpPr>
            <p:nvPr/>
          </p:nvGrpSpPr>
          <p:grpSpPr>
            <a:xfrm rot="0">
              <a:off x="11016607" y="112444"/>
              <a:ext cx="43929" cy="8951887"/>
              <a:chOff x="0" y="0"/>
              <a:chExt cx="38100" cy="7764005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38100" cy="7764018"/>
              </a:xfrm>
              <a:custGeom>
                <a:avLst/>
                <a:gdLst/>
                <a:ahLst/>
                <a:cxnLst/>
                <a:rect r="r" b="b" t="t" l="l"/>
                <a:pathLst>
                  <a:path h="7764018" w="38100">
                    <a:moveTo>
                      <a:pt x="38100" y="0"/>
                    </a:moveTo>
                    <a:lnTo>
                      <a:pt x="38100" y="7764018"/>
                    </a:lnTo>
                    <a:lnTo>
                      <a:pt x="0" y="77640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DE5"/>
              </a:solidFill>
            </p:spPr>
          </p:sp>
        </p:grpSp>
        <p:grpSp>
          <p:nvGrpSpPr>
            <p:cNvPr name="Group 37" id="37"/>
            <p:cNvGrpSpPr>
              <a:grpSpLocks noChangeAspect="true"/>
            </p:cNvGrpSpPr>
            <p:nvPr/>
          </p:nvGrpSpPr>
          <p:grpSpPr>
            <a:xfrm rot="0">
              <a:off x="18777717" y="170694"/>
              <a:ext cx="43643" cy="8893637"/>
              <a:chOff x="0" y="0"/>
              <a:chExt cx="38100" cy="776400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38100" cy="7764018"/>
              </a:xfrm>
              <a:custGeom>
                <a:avLst/>
                <a:gdLst/>
                <a:ahLst/>
                <a:cxnLst/>
                <a:rect r="r" b="b" t="t" l="l"/>
                <a:pathLst>
                  <a:path h="7764018" w="38100">
                    <a:moveTo>
                      <a:pt x="38100" y="0"/>
                    </a:moveTo>
                    <a:lnTo>
                      <a:pt x="38100" y="7764018"/>
                    </a:lnTo>
                    <a:lnTo>
                      <a:pt x="0" y="77640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DE5"/>
              </a:solidFill>
            </p:spPr>
          </p:sp>
        </p:grpSp>
        <p:grpSp>
          <p:nvGrpSpPr>
            <p:cNvPr name="Group 39" id="39"/>
            <p:cNvGrpSpPr/>
            <p:nvPr/>
          </p:nvGrpSpPr>
          <p:grpSpPr>
            <a:xfrm rot="0">
              <a:off x="5847973" y="0"/>
              <a:ext cx="15546558" cy="896620"/>
              <a:chOff x="0" y="0"/>
              <a:chExt cx="3070925" cy="17711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3070925" cy="177110"/>
              </a:xfrm>
              <a:custGeom>
                <a:avLst/>
                <a:gdLst/>
                <a:ahLst/>
                <a:cxnLst/>
                <a:rect r="r" b="b" t="t" l="l"/>
                <a:pathLst>
                  <a:path h="177110" w="3070925">
                    <a:moveTo>
                      <a:pt x="0" y="0"/>
                    </a:moveTo>
                    <a:lnTo>
                      <a:pt x="3070925" y="0"/>
                    </a:lnTo>
                    <a:lnTo>
                      <a:pt x="3070925" y="177110"/>
                    </a:lnTo>
                    <a:lnTo>
                      <a:pt x="0" y="177110"/>
                    </a:lnTo>
                    <a:close/>
                  </a:path>
                </a:pathLst>
              </a:custGeom>
              <a:solidFill>
                <a:srgbClr val="5E288F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76200"/>
                <a:ext cx="3070925" cy="2533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</a:p>
            </p:txBody>
          </p:sp>
        </p:grpSp>
        <p:sp>
          <p:nvSpPr>
            <p:cNvPr name="TextBox 42" id="42"/>
            <p:cNvSpPr txBox="true"/>
            <p:nvPr/>
          </p:nvSpPr>
          <p:spPr>
            <a:xfrm rot="0">
              <a:off x="144428" y="1197951"/>
              <a:ext cx="5255953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b="true" sz="1800">
                  <a:solidFill>
                    <a:srgbClr val="363949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E-Ticaret Entegrasyonu</a:t>
              </a: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6116440" y="231090"/>
              <a:ext cx="2451577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b="true" sz="18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VOICEACTOR</a:t>
              </a: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6814894" y="4711406"/>
              <a:ext cx="702674" cy="6087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48"/>
                </a:lnSpc>
              </a:pPr>
              <a:r>
                <a:rPr lang="en-US" b="true" sz="282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🚀</a:t>
              </a:r>
            </a:p>
          </p:txBody>
        </p:sp>
        <p:sp>
          <p:nvSpPr>
            <p:cNvPr name="TextBox 45" id="45"/>
            <p:cNvSpPr txBox="true"/>
            <p:nvPr/>
          </p:nvSpPr>
          <p:spPr>
            <a:xfrm rot="0">
              <a:off x="8999817" y="231090"/>
              <a:ext cx="1648490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b="true" sz="18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STORYTEL</a:t>
              </a: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11495725" y="231090"/>
              <a:ext cx="1746916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b="true" sz="18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AUDIBLE</a:t>
              </a:r>
            </a:p>
          </p:txBody>
        </p:sp>
        <p:sp>
          <p:nvSpPr>
            <p:cNvPr name="TextBox 47" id="47"/>
            <p:cNvSpPr txBox="true"/>
            <p:nvPr/>
          </p:nvSpPr>
          <p:spPr>
            <a:xfrm rot="0">
              <a:off x="13928183" y="231140"/>
              <a:ext cx="1978394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b="true" sz="18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AUDIOTEKA</a:t>
              </a:r>
            </a:p>
          </p:txBody>
        </p:sp>
        <p:sp>
          <p:nvSpPr>
            <p:cNvPr name="TextBox 48" id="48"/>
            <p:cNvSpPr txBox="true"/>
            <p:nvPr/>
          </p:nvSpPr>
          <p:spPr>
            <a:xfrm rot="0">
              <a:off x="16842917" y="231090"/>
              <a:ext cx="1444375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b="true" sz="18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DİNLEBİ</a:t>
              </a:r>
            </a:p>
          </p:txBody>
        </p:sp>
        <p:sp>
          <p:nvSpPr>
            <p:cNvPr name="TextBox 49" id="49"/>
            <p:cNvSpPr txBox="true"/>
            <p:nvPr/>
          </p:nvSpPr>
          <p:spPr>
            <a:xfrm rot="0">
              <a:off x="19017165" y="21540"/>
              <a:ext cx="2500500" cy="815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b="true" sz="18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GOOGLE &amp; APPLE BOOKS</a:t>
              </a:r>
            </a:p>
          </p:txBody>
        </p:sp>
        <p:sp>
          <p:nvSpPr>
            <p:cNvPr name="TextBox 50" id="50"/>
            <p:cNvSpPr txBox="true"/>
            <p:nvPr/>
          </p:nvSpPr>
          <p:spPr>
            <a:xfrm rot="0">
              <a:off x="144428" y="2094571"/>
              <a:ext cx="5255953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b="true" sz="1800">
                  <a:solidFill>
                    <a:srgbClr val="363949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Yapay Zeka Destekli Seslendirme</a:t>
              </a:r>
            </a:p>
          </p:txBody>
        </p:sp>
        <p:sp>
          <p:nvSpPr>
            <p:cNvPr name="TextBox 51" id="51"/>
            <p:cNvSpPr txBox="true"/>
            <p:nvPr/>
          </p:nvSpPr>
          <p:spPr>
            <a:xfrm rot="0">
              <a:off x="144428" y="6577671"/>
              <a:ext cx="5255953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b="true" sz="1800">
                  <a:solidFill>
                    <a:srgbClr val="363949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Çevrimdışı Dinleme</a:t>
              </a:r>
            </a:p>
          </p:txBody>
        </p:sp>
        <p:sp>
          <p:nvSpPr>
            <p:cNvPr name="TextBox 52" id="52"/>
            <p:cNvSpPr txBox="true"/>
            <p:nvPr/>
          </p:nvSpPr>
          <p:spPr>
            <a:xfrm rot="0">
              <a:off x="144428" y="2991191"/>
              <a:ext cx="5255953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b="true" sz="1800">
                  <a:solidFill>
                    <a:srgbClr val="363949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Tek Tıkla Sesli Kitap Satın Alma</a:t>
              </a:r>
            </a:p>
          </p:txBody>
        </p:sp>
        <p:sp>
          <p:nvSpPr>
            <p:cNvPr name="TextBox 53" id="53"/>
            <p:cNvSpPr txBox="true"/>
            <p:nvPr/>
          </p:nvSpPr>
          <p:spPr>
            <a:xfrm rot="0">
              <a:off x="144428" y="7474291"/>
              <a:ext cx="5411870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b="true" sz="1800">
                  <a:solidFill>
                    <a:srgbClr val="363949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Seslendirme (İnsan Sesleri)</a:t>
              </a:r>
            </a:p>
          </p:txBody>
        </p:sp>
        <p:sp>
          <p:nvSpPr>
            <p:cNvPr name="TextBox 54" id="54"/>
            <p:cNvSpPr txBox="true"/>
            <p:nvPr/>
          </p:nvSpPr>
          <p:spPr>
            <a:xfrm rot="0">
              <a:off x="144428" y="8363583"/>
              <a:ext cx="5255953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b="true" sz="1800">
                  <a:solidFill>
                    <a:srgbClr val="363949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Çoklu Dil Desteği</a:t>
              </a:r>
            </a:p>
          </p:txBody>
        </p:sp>
        <p:sp>
          <p:nvSpPr>
            <p:cNvPr name="TextBox 55" id="55"/>
            <p:cNvSpPr txBox="true"/>
            <p:nvPr/>
          </p:nvSpPr>
          <p:spPr>
            <a:xfrm rot="0">
              <a:off x="144428" y="3887811"/>
              <a:ext cx="5255953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b="true" sz="1800">
                  <a:solidFill>
                    <a:srgbClr val="363949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Fiziksel Kitap + Sesli Kitap Paketi</a:t>
              </a:r>
            </a:p>
          </p:txBody>
        </p:sp>
        <p:sp>
          <p:nvSpPr>
            <p:cNvPr name="TextBox 56" id="56"/>
            <p:cNvSpPr txBox="true"/>
            <p:nvPr/>
          </p:nvSpPr>
          <p:spPr>
            <a:xfrm rot="0">
              <a:off x="144428" y="4784431"/>
              <a:ext cx="5255953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b="true" sz="1800">
                  <a:solidFill>
                    <a:srgbClr val="363949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Geniş İçerik Kütüphanesi</a:t>
              </a:r>
            </a:p>
          </p:txBody>
        </p:sp>
        <p:sp>
          <p:nvSpPr>
            <p:cNvPr name="TextBox 57" id="57"/>
            <p:cNvSpPr txBox="true"/>
            <p:nvPr/>
          </p:nvSpPr>
          <p:spPr>
            <a:xfrm rot="0">
              <a:off x="144428" y="5681051"/>
              <a:ext cx="5255953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b="true" sz="1800">
                  <a:solidFill>
                    <a:srgbClr val="363949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Orijinal İçerik &amp; Podcast</a:t>
              </a:r>
            </a:p>
          </p:txBody>
        </p:sp>
        <p:sp>
          <p:nvSpPr>
            <p:cNvPr name="Freeform 58" id="58"/>
            <p:cNvSpPr/>
            <p:nvPr/>
          </p:nvSpPr>
          <p:spPr>
            <a:xfrm flipH="false" flipV="false" rot="0">
              <a:off x="6861619" y="1076203"/>
              <a:ext cx="600532" cy="597484"/>
            </a:xfrm>
            <a:custGeom>
              <a:avLst/>
              <a:gdLst/>
              <a:ahLst/>
              <a:cxnLst/>
              <a:rect r="r" b="b" t="t" l="l"/>
              <a:pathLst>
                <a:path h="597484" w="600532">
                  <a:moveTo>
                    <a:pt x="0" y="0"/>
                  </a:moveTo>
                  <a:lnTo>
                    <a:pt x="600533" y="0"/>
                  </a:lnTo>
                  <a:lnTo>
                    <a:pt x="600533" y="597485"/>
                  </a:lnTo>
                  <a:lnTo>
                    <a:pt x="0" y="597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666" t="0" r="0" b="-2185"/>
              </a:stretch>
            </a:blipFill>
          </p:spPr>
        </p:sp>
        <p:sp>
          <p:nvSpPr>
            <p:cNvPr name="Freeform 59" id="59"/>
            <p:cNvSpPr/>
            <p:nvPr/>
          </p:nvSpPr>
          <p:spPr>
            <a:xfrm flipH="false" flipV="false" rot="0">
              <a:off x="6861619" y="2018971"/>
              <a:ext cx="600532" cy="597484"/>
            </a:xfrm>
            <a:custGeom>
              <a:avLst/>
              <a:gdLst/>
              <a:ahLst/>
              <a:cxnLst/>
              <a:rect r="r" b="b" t="t" l="l"/>
              <a:pathLst>
                <a:path h="597484" w="600532">
                  <a:moveTo>
                    <a:pt x="0" y="0"/>
                  </a:moveTo>
                  <a:lnTo>
                    <a:pt x="600533" y="0"/>
                  </a:lnTo>
                  <a:lnTo>
                    <a:pt x="600533" y="597484"/>
                  </a:lnTo>
                  <a:lnTo>
                    <a:pt x="0" y="5974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666" t="0" r="0" b="-2185"/>
              </a:stretch>
            </a:blipFill>
          </p:spPr>
        </p:sp>
        <p:sp>
          <p:nvSpPr>
            <p:cNvPr name="Freeform 60" id="60"/>
            <p:cNvSpPr/>
            <p:nvPr/>
          </p:nvSpPr>
          <p:spPr>
            <a:xfrm flipH="false" flipV="false" rot="0">
              <a:off x="6861619" y="2927691"/>
              <a:ext cx="600532" cy="597484"/>
            </a:xfrm>
            <a:custGeom>
              <a:avLst/>
              <a:gdLst/>
              <a:ahLst/>
              <a:cxnLst/>
              <a:rect r="r" b="b" t="t" l="l"/>
              <a:pathLst>
                <a:path h="597484" w="600532">
                  <a:moveTo>
                    <a:pt x="0" y="0"/>
                  </a:moveTo>
                  <a:lnTo>
                    <a:pt x="600533" y="0"/>
                  </a:lnTo>
                  <a:lnTo>
                    <a:pt x="600533" y="597484"/>
                  </a:lnTo>
                  <a:lnTo>
                    <a:pt x="0" y="5974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666" t="0" r="0" b="-2185"/>
              </a:stretch>
            </a:blipFill>
          </p:spPr>
        </p:sp>
        <p:sp>
          <p:nvSpPr>
            <p:cNvPr name="Freeform 61" id="61"/>
            <p:cNvSpPr/>
            <p:nvPr/>
          </p:nvSpPr>
          <p:spPr>
            <a:xfrm flipH="false" flipV="false" rot="0">
              <a:off x="6861619" y="3811611"/>
              <a:ext cx="600532" cy="597484"/>
            </a:xfrm>
            <a:custGeom>
              <a:avLst/>
              <a:gdLst/>
              <a:ahLst/>
              <a:cxnLst/>
              <a:rect r="r" b="b" t="t" l="l"/>
              <a:pathLst>
                <a:path h="597484" w="600532">
                  <a:moveTo>
                    <a:pt x="0" y="0"/>
                  </a:moveTo>
                  <a:lnTo>
                    <a:pt x="600533" y="0"/>
                  </a:lnTo>
                  <a:lnTo>
                    <a:pt x="600533" y="597484"/>
                  </a:lnTo>
                  <a:lnTo>
                    <a:pt x="0" y="5974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666" t="0" r="0" b="-2185"/>
              </a:stretch>
            </a:blipFill>
          </p:spPr>
        </p:sp>
        <p:sp>
          <p:nvSpPr>
            <p:cNvPr name="Freeform 62" id="62"/>
            <p:cNvSpPr/>
            <p:nvPr/>
          </p:nvSpPr>
          <p:spPr>
            <a:xfrm flipH="false" flipV="false" rot="0">
              <a:off x="6861619" y="8282011"/>
              <a:ext cx="600532" cy="597484"/>
            </a:xfrm>
            <a:custGeom>
              <a:avLst/>
              <a:gdLst/>
              <a:ahLst/>
              <a:cxnLst/>
              <a:rect r="r" b="b" t="t" l="l"/>
              <a:pathLst>
                <a:path h="597484" w="600532">
                  <a:moveTo>
                    <a:pt x="0" y="0"/>
                  </a:moveTo>
                  <a:lnTo>
                    <a:pt x="600533" y="0"/>
                  </a:lnTo>
                  <a:lnTo>
                    <a:pt x="600533" y="597484"/>
                  </a:lnTo>
                  <a:lnTo>
                    <a:pt x="0" y="5974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666" t="0" r="0" b="-2185"/>
              </a:stretch>
            </a:blipFill>
          </p:spPr>
        </p:sp>
        <p:sp>
          <p:nvSpPr>
            <p:cNvPr name="Freeform 63" id="63"/>
            <p:cNvSpPr/>
            <p:nvPr/>
          </p:nvSpPr>
          <p:spPr>
            <a:xfrm flipH="false" flipV="false" rot="0">
              <a:off x="9390198" y="4581231"/>
              <a:ext cx="594036" cy="581330"/>
            </a:xfrm>
            <a:custGeom>
              <a:avLst/>
              <a:gdLst/>
              <a:ahLst/>
              <a:cxnLst/>
              <a:rect r="r" b="b" t="t" l="l"/>
              <a:pathLst>
                <a:path h="581330" w="594036">
                  <a:moveTo>
                    <a:pt x="0" y="0"/>
                  </a:moveTo>
                  <a:lnTo>
                    <a:pt x="594036" y="0"/>
                  </a:lnTo>
                  <a:lnTo>
                    <a:pt x="594036" y="581330"/>
                  </a:lnTo>
                  <a:lnTo>
                    <a:pt x="0" y="581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2185"/>
              </a:stretch>
            </a:blipFill>
          </p:spPr>
        </p:sp>
        <p:sp>
          <p:nvSpPr>
            <p:cNvPr name="Freeform 64" id="64"/>
            <p:cNvSpPr/>
            <p:nvPr/>
          </p:nvSpPr>
          <p:spPr>
            <a:xfrm flipH="false" flipV="false" rot="0">
              <a:off x="12033922" y="4600446"/>
              <a:ext cx="594036" cy="581330"/>
            </a:xfrm>
            <a:custGeom>
              <a:avLst/>
              <a:gdLst/>
              <a:ahLst/>
              <a:cxnLst/>
              <a:rect r="r" b="b" t="t" l="l"/>
              <a:pathLst>
                <a:path h="581330" w="594036">
                  <a:moveTo>
                    <a:pt x="0" y="0"/>
                  </a:moveTo>
                  <a:lnTo>
                    <a:pt x="594036" y="0"/>
                  </a:lnTo>
                  <a:lnTo>
                    <a:pt x="594036" y="581330"/>
                  </a:lnTo>
                  <a:lnTo>
                    <a:pt x="0" y="581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2185"/>
              </a:stretch>
            </a:blipFill>
          </p:spPr>
        </p:sp>
        <p:sp>
          <p:nvSpPr>
            <p:cNvPr name="Freeform 65" id="65"/>
            <p:cNvSpPr/>
            <p:nvPr/>
          </p:nvSpPr>
          <p:spPr>
            <a:xfrm flipH="false" flipV="false" rot="0">
              <a:off x="14620362" y="4600446"/>
              <a:ext cx="594036" cy="581330"/>
            </a:xfrm>
            <a:custGeom>
              <a:avLst/>
              <a:gdLst/>
              <a:ahLst/>
              <a:cxnLst/>
              <a:rect r="r" b="b" t="t" l="l"/>
              <a:pathLst>
                <a:path h="581330" w="594036">
                  <a:moveTo>
                    <a:pt x="0" y="0"/>
                  </a:moveTo>
                  <a:lnTo>
                    <a:pt x="594036" y="0"/>
                  </a:lnTo>
                  <a:lnTo>
                    <a:pt x="594036" y="581330"/>
                  </a:lnTo>
                  <a:lnTo>
                    <a:pt x="0" y="581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2185"/>
              </a:stretch>
            </a:blipFill>
          </p:spPr>
        </p:sp>
        <p:sp>
          <p:nvSpPr>
            <p:cNvPr name="Freeform 66" id="66"/>
            <p:cNvSpPr/>
            <p:nvPr/>
          </p:nvSpPr>
          <p:spPr>
            <a:xfrm flipH="false" flipV="false" rot="0">
              <a:off x="17160327" y="4617512"/>
              <a:ext cx="594036" cy="581330"/>
            </a:xfrm>
            <a:custGeom>
              <a:avLst/>
              <a:gdLst/>
              <a:ahLst/>
              <a:cxnLst/>
              <a:rect r="r" b="b" t="t" l="l"/>
              <a:pathLst>
                <a:path h="581330" w="594036">
                  <a:moveTo>
                    <a:pt x="0" y="0"/>
                  </a:moveTo>
                  <a:lnTo>
                    <a:pt x="594036" y="0"/>
                  </a:lnTo>
                  <a:lnTo>
                    <a:pt x="594036" y="581330"/>
                  </a:lnTo>
                  <a:lnTo>
                    <a:pt x="0" y="581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2185"/>
              </a:stretch>
            </a:blipFill>
          </p:spPr>
        </p:sp>
        <p:sp>
          <p:nvSpPr>
            <p:cNvPr name="Freeform 67" id="67"/>
            <p:cNvSpPr/>
            <p:nvPr/>
          </p:nvSpPr>
          <p:spPr>
            <a:xfrm flipH="false" flipV="false" rot="0">
              <a:off x="19746645" y="4617512"/>
              <a:ext cx="594036" cy="581330"/>
            </a:xfrm>
            <a:custGeom>
              <a:avLst/>
              <a:gdLst/>
              <a:ahLst/>
              <a:cxnLst/>
              <a:rect r="r" b="b" t="t" l="l"/>
              <a:pathLst>
                <a:path h="581330" w="594036">
                  <a:moveTo>
                    <a:pt x="0" y="0"/>
                  </a:moveTo>
                  <a:lnTo>
                    <a:pt x="594036" y="0"/>
                  </a:lnTo>
                  <a:lnTo>
                    <a:pt x="594036" y="581330"/>
                  </a:lnTo>
                  <a:lnTo>
                    <a:pt x="0" y="581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2185"/>
              </a:stretch>
            </a:blipFill>
          </p:spPr>
        </p:sp>
        <p:sp>
          <p:nvSpPr>
            <p:cNvPr name="TextBox 68" id="68"/>
            <p:cNvSpPr txBox="true"/>
            <p:nvPr/>
          </p:nvSpPr>
          <p:spPr>
            <a:xfrm rot="0">
              <a:off x="8942472" y="5143511"/>
              <a:ext cx="1489488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79"/>
                </a:lnSpc>
              </a:pPr>
              <a:r>
                <a:rPr lang="en-US" b="true" sz="120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500.000 Kitap</a:t>
              </a:r>
            </a:p>
          </p:txBody>
        </p:sp>
        <p:sp>
          <p:nvSpPr>
            <p:cNvPr name="TextBox 69" id="69"/>
            <p:cNvSpPr txBox="true"/>
            <p:nvPr/>
          </p:nvSpPr>
          <p:spPr>
            <a:xfrm rot="0">
              <a:off x="11586196" y="5162726"/>
              <a:ext cx="1489488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79"/>
                </a:lnSpc>
              </a:pPr>
              <a:r>
                <a:rPr lang="en-US" b="true" sz="120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En geniş arşiv</a:t>
              </a:r>
            </a:p>
          </p:txBody>
        </p:sp>
        <p:sp>
          <p:nvSpPr>
            <p:cNvPr name="TextBox 70" id="70"/>
            <p:cNvSpPr txBox="true"/>
            <p:nvPr/>
          </p:nvSpPr>
          <p:spPr>
            <a:xfrm rot="0">
              <a:off x="14172637" y="5162726"/>
              <a:ext cx="1585832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79"/>
                </a:lnSpc>
              </a:pPr>
              <a:r>
                <a:rPr lang="en-US" b="true" sz="120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Bölgesel güçlü</a:t>
              </a:r>
            </a:p>
          </p:txBody>
        </p:sp>
        <p:sp>
          <p:nvSpPr>
            <p:cNvPr name="TextBox 71" id="71"/>
            <p:cNvSpPr txBox="true"/>
            <p:nvPr/>
          </p:nvSpPr>
          <p:spPr>
            <a:xfrm rot="0">
              <a:off x="16387442" y="5179792"/>
              <a:ext cx="2236150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79"/>
                </a:lnSpc>
              </a:pPr>
              <a:r>
                <a:rPr lang="en-US" b="true" sz="120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Türkiye içerik odaklı</a:t>
              </a:r>
            </a:p>
          </p:txBody>
        </p:sp>
        <p:sp>
          <p:nvSpPr>
            <p:cNvPr name="TextBox 72" id="72"/>
            <p:cNvSpPr txBox="true"/>
            <p:nvPr/>
          </p:nvSpPr>
          <p:spPr>
            <a:xfrm rot="0">
              <a:off x="18897561" y="5179792"/>
              <a:ext cx="2377127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79"/>
                </a:lnSpc>
              </a:pPr>
              <a:r>
                <a:rPr lang="en-US" b="true" sz="120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Büyük yayıncı desteği</a:t>
              </a:r>
            </a:p>
          </p:txBody>
        </p:sp>
        <p:sp>
          <p:nvSpPr>
            <p:cNvPr name="Freeform 73" id="73"/>
            <p:cNvSpPr/>
            <p:nvPr/>
          </p:nvSpPr>
          <p:spPr>
            <a:xfrm flipH="false" flipV="false" rot="0">
              <a:off x="9390198" y="5635148"/>
              <a:ext cx="594036" cy="581330"/>
            </a:xfrm>
            <a:custGeom>
              <a:avLst/>
              <a:gdLst/>
              <a:ahLst/>
              <a:cxnLst/>
              <a:rect r="r" b="b" t="t" l="l"/>
              <a:pathLst>
                <a:path h="581330" w="594036">
                  <a:moveTo>
                    <a:pt x="0" y="0"/>
                  </a:moveTo>
                  <a:lnTo>
                    <a:pt x="594036" y="0"/>
                  </a:lnTo>
                  <a:lnTo>
                    <a:pt x="594036" y="581330"/>
                  </a:lnTo>
                  <a:lnTo>
                    <a:pt x="0" y="581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2185"/>
              </a:stretch>
            </a:blipFill>
          </p:spPr>
        </p:sp>
        <p:sp>
          <p:nvSpPr>
            <p:cNvPr name="Freeform 74" id="74"/>
            <p:cNvSpPr/>
            <p:nvPr/>
          </p:nvSpPr>
          <p:spPr>
            <a:xfrm flipH="false" flipV="false" rot="0">
              <a:off x="9390198" y="6526871"/>
              <a:ext cx="594036" cy="581330"/>
            </a:xfrm>
            <a:custGeom>
              <a:avLst/>
              <a:gdLst/>
              <a:ahLst/>
              <a:cxnLst/>
              <a:rect r="r" b="b" t="t" l="l"/>
              <a:pathLst>
                <a:path h="581330" w="594036">
                  <a:moveTo>
                    <a:pt x="0" y="0"/>
                  </a:moveTo>
                  <a:lnTo>
                    <a:pt x="594036" y="0"/>
                  </a:lnTo>
                  <a:lnTo>
                    <a:pt x="594036" y="581330"/>
                  </a:lnTo>
                  <a:lnTo>
                    <a:pt x="0" y="581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2185"/>
              </a:stretch>
            </a:blipFill>
          </p:spPr>
        </p:sp>
        <p:sp>
          <p:nvSpPr>
            <p:cNvPr name="Freeform 75" id="75"/>
            <p:cNvSpPr/>
            <p:nvPr/>
          </p:nvSpPr>
          <p:spPr>
            <a:xfrm flipH="false" flipV="false" rot="0">
              <a:off x="9390198" y="7474291"/>
              <a:ext cx="594036" cy="581330"/>
            </a:xfrm>
            <a:custGeom>
              <a:avLst/>
              <a:gdLst/>
              <a:ahLst/>
              <a:cxnLst/>
              <a:rect r="r" b="b" t="t" l="l"/>
              <a:pathLst>
                <a:path h="581330" w="594036">
                  <a:moveTo>
                    <a:pt x="0" y="0"/>
                  </a:moveTo>
                  <a:lnTo>
                    <a:pt x="594036" y="0"/>
                  </a:lnTo>
                  <a:lnTo>
                    <a:pt x="594036" y="581330"/>
                  </a:lnTo>
                  <a:lnTo>
                    <a:pt x="0" y="581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2185"/>
              </a:stretch>
            </a:blipFill>
          </p:spPr>
        </p:sp>
        <p:sp>
          <p:nvSpPr>
            <p:cNvPr name="Freeform 76" id="76"/>
            <p:cNvSpPr/>
            <p:nvPr/>
          </p:nvSpPr>
          <p:spPr>
            <a:xfrm flipH="false" flipV="false" rot="0">
              <a:off x="12033922" y="6526871"/>
              <a:ext cx="594036" cy="581330"/>
            </a:xfrm>
            <a:custGeom>
              <a:avLst/>
              <a:gdLst/>
              <a:ahLst/>
              <a:cxnLst/>
              <a:rect r="r" b="b" t="t" l="l"/>
              <a:pathLst>
                <a:path h="581330" w="594036">
                  <a:moveTo>
                    <a:pt x="0" y="0"/>
                  </a:moveTo>
                  <a:lnTo>
                    <a:pt x="594036" y="0"/>
                  </a:lnTo>
                  <a:lnTo>
                    <a:pt x="594036" y="581330"/>
                  </a:lnTo>
                  <a:lnTo>
                    <a:pt x="0" y="581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2185"/>
              </a:stretch>
            </a:blipFill>
          </p:spPr>
        </p:sp>
        <p:sp>
          <p:nvSpPr>
            <p:cNvPr name="Freeform 77" id="77"/>
            <p:cNvSpPr/>
            <p:nvPr/>
          </p:nvSpPr>
          <p:spPr>
            <a:xfrm flipH="false" flipV="false" rot="0">
              <a:off x="12033922" y="7474291"/>
              <a:ext cx="594036" cy="581330"/>
            </a:xfrm>
            <a:custGeom>
              <a:avLst/>
              <a:gdLst/>
              <a:ahLst/>
              <a:cxnLst/>
              <a:rect r="r" b="b" t="t" l="l"/>
              <a:pathLst>
                <a:path h="581330" w="594036">
                  <a:moveTo>
                    <a:pt x="0" y="0"/>
                  </a:moveTo>
                  <a:lnTo>
                    <a:pt x="594036" y="0"/>
                  </a:lnTo>
                  <a:lnTo>
                    <a:pt x="594036" y="581330"/>
                  </a:lnTo>
                  <a:lnTo>
                    <a:pt x="0" y="581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2185"/>
              </a:stretch>
            </a:blipFill>
          </p:spPr>
        </p:sp>
        <p:sp>
          <p:nvSpPr>
            <p:cNvPr name="Freeform 78" id="78"/>
            <p:cNvSpPr/>
            <p:nvPr/>
          </p:nvSpPr>
          <p:spPr>
            <a:xfrm flipH="false" flipV="false" rot="0">
              <a:off x="14668535" y="6488771"/>
              <a:ext cx="594036" cy="581330"/>
            </a:xfrm>
            <a:custGeom>
              <a:avLst/>
              <a:gdLst/>
              <a:ahLst/>
              <a:cxnLst/>
              <a:rect r="r" b="b" t="t" l="l"/>
              <a:pathLst>
                <a:path h="581330" w="594036">
                  <a:moveTo>
                    <a:pt x="0" y="0"/>
                  </a:moveTo>
                  <a:lnTo>
                    <a:pt x="594036" y="0"/>
                  </a:lnTo>
                  <a:lnTo>
                    <a:pt x="594036" y="581330"/>
                  </a:lnTo>
                  <a:lnTo>
                    <a:pt x="0" y="581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2185"/>
              </a:stretch>
            </a:blipFill>
          </p:spPr>
        </p:sp>
        <p:sp>
          <p:nvSpPr>
            <p:cNvPr name="Freeform 79" id="79"/>
            <p:cNvSpPr/>
            <p:nvPr/>
          </p:nvSpPr>
          <p:spPr>
            <a:xfrm flipH="false" flipV="false" rot="0">
              <a:off x="14668535" y="7436191"/>
              <a:ext cx="594036" cy="581330"/>
            </a:xfrm>
            <a:custGeom>
              <a:avLst/>
              <a:gdLst/>
              <a:ahLst/>
              <a:cxnLst/>
              <a:rect r="r" b="b" t="t" l="l"/>
              <a:pathLst>
                <a:path h="581330" w="594036">
                  <a:moveTo>
                    <a:pt x="0" y="0"/>
                  </a:moveTo>
                  <a:lnTo>
                    <a:pt x="594036" y="0"/>
                  </a:lnTo>
                  <a:lnTo>
                    <a:pt x="594036" y="581330"/>
                  </a:lnTo>
                  <a:lnTo>
                    <a:pt x="0" y="581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2185"/>
              </a:stretch>
            </a:blipFill>
          </p:spPr>
        </p:sp>
        <p:sp>
          <p:nvSpPr>
            <p:cNvPr name="Freeform 80" id="80"/>
            <p:cNvSpPr/>
            <p:nvPr/>
          </p:nvSpPr>
          <p:spPr>
            <a:xfrm flipH="false" flipV="false" rot="0">
              <a:off x="17198517" y="6488771"/>
              <a:ext cx="594036" cy="581330"/>
            </a:xfrm>
            <a:custGeom>
              <a:avLst/>
              <a:gdLst/>
              <a:ahLst/>
              <a:cxnLst/>
              <a:rect r="r" b="b" t="t" l="l"/>
              <a:pathLst>
                <a:path h="581330" w="594036">
                  <a:moveTo>
                    <a:pt x="0" y="0"/>
                  </a:moveTo>
                  <a:lnTo>
                    <a:pt x="594036" y="0"/>
                  </a:lnTo>
                  <a:lnTo>
                    <a:pt x="594036" y="581330"/>
                  </a:lnTo>
                  <a:lnTo>
                    <a:pt x="0" y="581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2185"/>
              </a:stretch>
            </a:blipFill>
          </p:spPr>
        </p:sp>
        <p:sp>
          <p:nvSpPr>
            <p:cNvPr name="Freeform 81" id="81"/>
            <p:cNvSpPr/>
            <p:nvPr/>
          </p:nvSpPr>
          <p:spPr>
            <a:xfrm flipH="false" flipV="false" rot="0">
              <a:off x="17198517" y="7436191"/>
              <a:ext cx="594036" cy="581330"/>
            </a:xfrm>
            <a:custGeom>
              <a:avLst/>
              <a:gdLst/>
              <a:ahLst/>
              <a:cxnLst/>
              <a:rect r="r" b="b" t="t" l="l"/>
              <a:pathLst>
                <a:path h="581330" w="594036">
                  <a:moveTo>
                    <a:pt x="0" y="0"/>
                  </a:moveTo>
                  <a:lnTo>
                    <a:pt x="594036" y="0"/>
                  </a:lnTo>
                  <a:lnTo>
                    <a:pt x="594036" y="581330"/>
                  </a:lnTo>
                  <a:lnTo>
                    <a:pt x="0" y="581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2185"/>
              </a:stretch>
            </a:blipFill>
          </p:spPr>
        </p:sp>
        <p:sp>
          <p:nvSpPr>
            <p:cNvPr name="Freeform 82" id="82"/>
            <p:cNvSpPr/>
            <p:nvPr/>
          </p:nvSpPr>
          <p:spPr>
            <a:xfrm flipH="false" flipV="false" rot="0">
              <a:off x="12033922" y="5635148"/>
              <a:ext cx="594036" cy="581330"/>
            </a:xfrm>
            <a:custGeom>
              <a:avLst/>
              <a:gdLst/>
              <a:ahLst/>
              <a:cxnLst/>
              <a:rect r="r" b="b" t="t" l="l"/>
              <a:pathLst>
                <a:path h="581330" w="594036">
                  <a:moveTo>
                    <a:pt x="0" y="0"/>
                  </a:moveTo>
                  <a:lnTo>
                    <a:pt x="594036" y="0"/>
                  </a:lnTo>
                  <a:lnTo>
                    <a:pt x="594036" y="581330"/>
                  </a:lnTo>
                  <a:lnTo>
                    <a:pt x="0" y="581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2185"/>
              </a:stretch>
            </a:blipFill>
          </p:spPr>
        </p:sp>
        <p:sp>
          <p:nvSpPr>
            <p:cNvPr name="Freeform 83" id="83"/>
            <p:cNvSpPr/>
            <p:nvPr/>
          </p:nvSpPr>
          <p:spPr>
            <a:xfrm flipH="false" flipV="false" rot="0">
              <a:off x="19811961" y="6488771"/>
              <a:ext cx="594036" cy="581330"/>
            </a:xfrm>
            <a:custGeom>
              <a:avLst/>
              <a:gdLst/>
              <a:ahLst/>
              <a:cxnLst/>
              <a:rect r="r" b="b" t="t" l="l"/>
              <a:pathLst>
                <a:path h="581330" w="594036">
                  <a:moveTo>
                    <a:pt x="0" y="0"/>
                  </a:moveTo>
                  <a:lnTo>
                    <a:pt x="594036" y="0"/>
                  </a:lnTo>
                  <a:lnTo>
                    <a:pt x="594036" y="581330"/>
                  </a:lnTo>
                  <a:lnTo>
                    <a:pt x="0" y="581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2185"/>
              </a:stretch>
            </a:blipFill>
          </p:spPr>
        </p:sp>
        <p:sp>
          <p:nvSpPr>
            <p:cNvPr name="Freeform 84" id="84"/>
            <p:cNvSpPr/>
            <p:nvPr/>
          </p:nvSpPr>
          <p:spPr>
            <a:xfrm flipH="false" flipV="false" rot="0">
              <a:off x="19811961" y="7436191"/>
              <a:ext cx="594036" cy="581330"/>
            </a:xfrm>
            <a:custGeom>
              <a:avLst/>
              <a:gdLst/>
              <a:ahLst/>
              <a:cxnLst/>
              <a:rect r="r" b="b" t="t" l="l"/>
              <a:pathLst>
                <a:path h="581330" w="594036">
                  <a:moveTo>
                    <a:pt x="0" y="0"/>
                  </a:moveTo>
                  <a:lnTo>
                    <a:pt x="594036" y="0"/>
                  </a:lnTo>
                  <a:lnTo>
                    <a:pt x="594036" y="581330"/>
                  </a:lnTo>
                  <a:lnTo>
                    <a:pt x="0" y="581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2185"/>
              </a:stretch>
            </a:blipFill>
          </p:spPr>
        </p:sp>
        <p:sp>
          <p:nvSpPr>
            <p:cNvPr name="Freeform 85" id="85"/>
            <p:cNvSpPr/>
            <p:nvPr/>
          </p:nvSpPr>
          <p:spPr>
            <a:xfrm flipH="false" flipV="false" rot="0">
              <a:off x="19811961" y="8332811"/>
              <a:ext cx="594036" cy="581330"/>
            </a:xfrm>
            <a:custGeom>
              <a:avLst/>
              <a:gdLst/>
              <a:ahLst/>
              <a:cxnLst/>
              <a:rect r="r" b="b" t="t" l="l"/>
              <a:pathLst>
                <a:path h="581330" w="594036">
                  <a:moveTo>
                    <a:pt x="0" y="0"/>
                  </a:moveTo>
                  <a:lnTo>
                    <a:pt x="594036" y="0"/>
                  </a:lnTo>
                  <a:lnTo>
                    <a:pt x="594036" y="581330"/>
                  </a:lnTo>
                  <a:lnTo>
                    <a:pt x="0" y="581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2185"/>
              </a:stretch>
            </a:blipFill>
          </p:spPr>
        </p:sp>
      </p:grpSp>
      <p:sp>
        <p:nvSpPr>
          <p:cNvPr name="TextBox 86" id="86"/>
          <p:cNvSpPr txBox="true"/>
          <p:nvPr/>
        </p:nvSpPr>
        <p:spPr>
          <a:xfrm rot="0">
            <a:off x="1028700" y="942975"/>
            <a:ext cx="6535592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true">
                <a:solidFill>
                  <a:srgbClr val="1D1D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RAKİP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DAGfXSs38qg</dc:identifier>
  <dcterms:modified xsi:type="dcterms:W3CDTF">2011-08-01T06:04:30Z</dcterms:modified>
  <cp:revision>1</cp:revision>
  <dc:title>VoiceActor Pitch Deck</dc:title>
</cp:coreProperties>
</file>